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5" r:id="rId1"/>
    <p:sldMasterId id="2147483678" r:id="rId2"/>
  </p:sldMasterIdLst>
  <p:notesMasterIdLst>
    <p:notesMasterId r:id="rId30"/>
  </p:notesMasterIdLst>
  <p:handoutMasterIdLst>
    <p:handoutMasterId r:id="rId31"/>
  </p:handoutMasterIdLst>
  <p:sldIdLst>
    <p:sldId id="354" r:id="rId3"/>
    <p:sldId id="444" r:id="rId4"/>
    <p:sldId id="390" r:id="rId5"/>
    <p:sldId id="479" r:id="rId6"/>
    <p:sldId id="442" r:id="rId7"/>
    <p:sldId id="443" r:id="rId8"/>
    <p:sldId id="394" r:id="rId9"/>
    <p:sldId id="398" r:id="rId10"/>
    <p:sldId id="437" r:id="rId11"/>
    <p:sldId id="404" r:id="rId12"/>
    <p:sldId id="468" r:id="rId13"/>
    <p:sldId id="467" r:id="rId14"/>
    <p:sldId id="338" r:id="rId15"/>
    <p:sldId id="475" r:id="rId16"/>
    <p:sldId id="434" r:id="rId17"/>
    <p:sldId id="466" r:id="rId18"/>
    <p:sldId id="436" r:id="rId19"/>
    <p:sldId id="304" r:id="rId20"/>
    <p:sldId id="469" r:id="rId21"/>
    <p:sldId id="474" r:id="rId22"/>
    <p:sldId id="476" r:id="rId23"/>
    <p:sldId id="383" r:id="rId24"/>
    <p:sldId id="477" r:id="rId25"/>
    <p:sldId id="445" r:id="rId26"/>
    <p:sldId id="405" r:id="rId27"/>
    <p:sldId id="422" r:id="rId28"/>
    <p:sldId id="47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3840" userDrawn="1">
          <p15:clr>
            <a:srgbClr val="A4A3A4"/>
          </p15:clr>
        </p15:guide>
        <p15:guide id="4" pos="7174" userDrawn="1">
          <p15:clr>
            <a:srgbClr val="A4A3A4"/>
          </p15:clr>
        </p15:guide>
        <p15:guide id="5" pos="506" userDrawn="1">
          <p15:clr>
            <a:srgbClr val="A4A3A4"/>
          </p15:clr>
        </p15:guide>
        <p15:guide id="6" orient="horz" pos="20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A93"/>
    <a:srgbClr val="BA06A5"/>
    <a:srgbClr val="E84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01" autoAdjust="0"/>
    <p:restoredTop sz="93792" autoAdjust="0"/>
  </p:normalViewPr>
  <p:slideViewPr>
    <p:cSldViewPr snapToGrid="0">
      <p:cViewPr varScale="1">
        <p:scale>
          <a:sx n="114" d="100"/>
          <a:sy n="114" d="100"/>
        </p:scale>
        <p:origin x="1116" y="102"/>
      </p:cViewPr>
      <p:guideLst>
        <p:guide orient="horz" pos="1026"/>
        <p:guide pos="3840"/>
        <p:guide pos="7174"/>
        <p:guide pos="506"/>
        <p:guide orient="horz" pos="2024"/>
      </p:guideLst>
    </p:cSldViewPr>
  </p:slideViewPr>
  <p:outlineViewPr>
    <p:cViewPr>
      <p:scale>
        <a:sx n="33" d="100"/>
        <a:sy n="33" d="100"/>
      </p:scale>
      <p:origin x="0" y="-471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1" d="100"/>
          <a:sy n="61" d="100"/>
        </p:scale>
        <p:origin x="4467" y="3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exanderedeling\Dropbox\Marketing%20and%20Firm%20Value%20Revisited\IJRM%20revision\1st%20round\Data%20analysis\Number%20of%20journals\Number%20of%20publications%20in%20journals%20over%20time_figure%20without%202020_without%20duplicate_2009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ers\alexanderedeling\Dropbox\Marketing%20and%20Firm%20Value%20Revisited\IJRM%20revision\1st%20round\Data%20analysis\Number%20of%20methods\Number%20of%20utilized%20methods_200921_without%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9277088964625702E-2"/>
          <c:y val="3.7356321839080497E-2"/>
          <c:w val="0.65803606580427398"/>
          <c:h val="0.85871458955561597"/>
        </c:manualLayout>
      </c:layout>
      <c:lineChart>
        <c:grouping val="standard"/>
        <c:varyColors val="0"/>
        <c:ser>
          <c:idx val="0"/>
          <c:order val="0"/>
          <c:tx>
            <c:strRef>
              <c:f>'Pubs over time_200921'!$K$1</c:f>
              <c:strCache>
                <c:ptCount val="1"/>
                <c:pt idx="0">
                  <c:v>JM (n = 85)</c:v>
                </c:pt>
              </c:strCache>
            </c:strRef>
          </c:tx>
          <c:spPr>
            <a:ln w="6350" cmpd="sng"/>
          </c:spPr>
          <c:marker>
            <c:spPr>
              <a:ln w="6350" cmpd="sng"/>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time_200921'!$K$2:$K$36</c:f>
              <c:numCache>
                <c:formatCode>General</c:formatCode>
                <c:ptCount val="35"/>
                <c:pt idx="0">
                  <c:v>0</c:v>
                </c:pt>
                <c:pt idx="1">
                  <c:v>0</c:v>
                </c:pt>
                <c:pt idx="2">
                  <c:v>0</c:v>
                </c:pt>
                <c:pt idx="3">
                  <c:v>0</c:v>
                </c:pt>
                <c:pt idx="4">
                  <c:v>0</c:v>
                </c:pt>
                <c:pt idx="5">
                  <c:v>0</c:v>
                </c:pt>
                <c:pt idx="6">
                  <c:v>0</c:v>
                </c:pt>
                <c:pt idx="7">
                  <c:v>0</c:v>
                </c:pt>
                <c:pt idx="8">
                  <c:v>0</c:v>
                </c:pt>
                <c:pt idx="9">
                  <c:v>0</c:v>
                </c:pt>
                <c:pt idx="10">
                  <c:v>2</c:v>
                </c:pt>
                <c:pt idx="11">
                  <c:v>0</c:v>
                </c:pt>
                <c:pt idx="12">
                  <c:v>0</c:v>
                </c:pt>
                <c:pt idx="13">
                  <c:v>0</c:v>
                </c:pt>
                <c:pt idx="14">
                  <c:v>0</c:v>
                </c:pt>
                <c:pt idx="15">
                  <c:v>0</c:v>
                </c:pt>
                <c:pt idx="16">
                  <c:v>0</c:v>
                </c:pt>
                <c:pt idx="17">
                  <c:v>2</c:v>
                </c:pt>
                <c:pt idx="18">
                  <c:v>2</c:v>
                </c:pt>
                <c:pt idx="19">
                  <c:v>4</c:v>
                </c:pt>
                <c:pt idx="20">
                  <c:v>1</c:v>
                </c:pt>
                <c:pt idx="21">
                  <c:v>4</c:v>
                </c:pt>
                <c:pt idx="22">
                  <c:v>4</c:v>
                </c:pt>
                <c:pt idx="23">
                  <c:v>6</c:v>
                </c:pt>
                <c:pt idx="24">
                  <c:v>14</c:v>
                </c:pt>
                <c:pt idx="25">
                  <c:v>1</c:v>
                </c:pt>
                <c:pt idx="26">
                  <c:v>6</c:v>
                </c:pt>
                <c:pt idx="27">
                  <c:v>4</c:v>
                </c:pt>
                <c:pt idx="28">
                  <c:v>1</c:v>
                </c:pt>
                <c:pt idx="29">
                  <c:v>2</c:v>
                </c:pt>
                <c:pt idx="30">
                  <c:v>5</c:v>
                </c:pt>
                <c:pt idx="31">
                  <c:v>7</c:v>
                </c:pt>
                <c:pt idx="32">
                  <c:v>6</c:v>
                </c:pt>
                <c:pt idx="33">
                  <c:v>9</c:v>
                </c:pt>
                <c:pt idx="34">
                  <c:v>4</c:v>
                </c:pt>
              </c:numCache>
            </c:numRef>
          </c:val>
          <c:smooth val="0"/>
          <c:extLst>
            <c:ext xmlns:c16="http://schemas.microsoft.com/office/drawing/2014/chart" uri="{C3380CC4-5D6E-409C-BE32-E72D297353CC}">
              <c16:uniqueId val="{00000000-8F44-3441-BFB6-AEE8C1422CC7}"/>
            </c:ext>
          </c:extLst>
        </c:ser>
        <c:ser>
          <c:idx val="1"/>
          <c:order val="1"/>
          <c:tx>
            <c:strRef>
              <c:f>'Pubs over time_200921'!$L$1</c:f>
              <c:strCache>
                <c:ptCount val="1"/>
                <c:pt idx="0">
                  <c:v>JMR (n = 38)</c:v>
                </c:pt>
              </c:strCache>
            </c:strRef>
          </c:tx>
          <c:spPr>
            <a:ln w="6350" cmpd="sng"/>
          </c:spPr>
          <c:marker>
            <c:spPr>
              <a:ln w="6350" cmpd="sng"/>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time_200921'!$L$2:$L$36</c:f>
              <c:numCache>
                <c:formatCode>General</c:formatCode>
                <c:ptCount val="35"/>
                <c:pt idx="0">
                  <c:v>0</c:v>
                </c:pt>
                <c:pt idx="1">
                  <c:v>0</c:v>
                </c:pt>
                <c:pt idx="2">
                  <c:v>0</c:v>
                </c:pt>
                <c:pt idx="3">
                  <c:v>0</c:v>
                </c:pt>
                <c:pt idx="4">
                  <c:v>0</c:v>
                </c:pt>
                <c:pt idx="5">
                  <c:v>0</c:v>
                </c:pt>
                <c:pt idx="6">
                  <c:v>0</c:v>
                </c:pt>
                <c:pt idx="7">
                  <c:v>0</c:v>
                </c:pt>
                <c:pt idx="8">
                  <c:v>0</c:v>
                </c:pt>
                <c:pt idx="9">
                  <c:v>1</c:v>
                </c:pt>
                <c:pt idx="10">
                  <c:v>0</c:v>
                </c:pt>
                <c:pt idx="11">
                  <c:v>0</c:v>
                </c:pt>
                <c:pt idx="12">
                  <c:v>0</c:v>
                </c:pt>
                <c:pt idx="13">
                  <c:v>0</c:v>
                </c:pt>
                <c:pt idx="14">
                  <c:v>0</c:v>
                </c:pt>
                <c:pt idx="15">
                  <c:v>1</c:v>
                </c:pt>
                <c:pt idx="16">
                  <c:v>1</c:v>
                </c:pt>
                <c:pt idx="17">
                  <c:v>0</c:v>
                </c:pt>
                <c:pt idx="18">
                  <c:v>0</c:v>
                </c:pt>
                <c:pt idx="19">
                  <c:v>1</c:v>
                </c:pt>
                <c:pt idx="20">
                  <c:v>0</c:v>
                </c:pt>
                <c:pt idx="21">
                  <c:v>0</c:v>
                </c:pt>
                <c:pt idx="22">
                  <c:v>1</c:v>
                </c:pt>
                <c:pt idx="23">
                  <c:v>3</c:v>
                </c:pt>
                <c:pt idx="24">
                  <c:v>1</c:v>
                </c:pt>
                <c:pt idx="25">
                  <c:v>5</c:v>
                </c:pt>
                <c:pt idx="26">
                  <c:v>1</c:v>
                </c:pt>
                <c:pt idx="27">
                  <c:v>1</c:v>
                </c:pt>
                <c:pt idx="28">
                  <c:v>3</c:v>
                </c:pt>
                <c:pt idx="29">
                  <c:v>2</c:v>
                </c:pt>
                <c:pt idx="30">
                  <c:v>2</c:v>
                </c:pt>
                <c:pt idx="31">
                  <c:v>6</c:v>
                </c:pt>
                <c:pt idx="32">
                  <c:v>5</c:v>
                </c:pt>
                <c:pt idx="33">
                  <c:v>1</c:v>
                </c:pt>
                <c:pt idx="34">
                  <c:v>3</c:v>
                </c:pt>
              </c:numCache>
            </c:numRef>
          </c:val>
          <c:smooth val="0"/>
          <c:extLst>
            <c:ext xmlns:c16="http://schemas.microsoft.com/office/drawing/2014/chart" uri="{C3380CC4-5D6E-409C-BE32-E72D297353CC}">
              <c16:uniqueId val="{00000001-8F44-3441-BFB6-AEE8C1422CC7}"/>
            </c:ext>
          </c:extLst>
        </c:ser>
        <c:ser>
          <c:idx val="2"/>
          <c:order val="2"/>
          <c:tx>
            <c:strRef>
              <c:f>'Pubs over time_200921'!$M$1</c:f>
              <c:strCache>
                <c:ptCount val="1"/>
                <c:pt idx="0">
                  <c:v>MktSci (n = 24)</c:v>
                </c:pt>
              </c:strCache>
            </c:strRef>
          </c:tx>
          <c:spPr>
            <a:ln w="6350" cmpd="sng"/>
          </c:spPr>
          <c:marker>
            <c:spPr>
              <a:ln w="6350" cmpd="sng"/>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time_200921'!$M$2:$M$36</c:f>
              <c:numCache>
                <c:formatCode>General</c:formatCode>
                <c:ptCount val="35"/>
                <c:pt idx="0">
                  <c:v>0</c:v>
                </c:pt>
                <c:pt idx="1">
                  <c:v>0</c:v>
                </c:pt>
                <c:pt idx="2">
                  <c:v>1</c:v>
                </c:pt>
                <c:pt idx="3">
                  <c:v>0</c:v>
                </c:pt>
                <c:pt idx="4">
                  <c:v>0</c:v>
                </c:pt>
                <c:pt idx="5">
                  <c:v>0</c:v>
                </c:pt>
                <c:pt idx="6">
                  <c:v>0</c:v>
                </c:pt>
                <c:pt idx="7">
                  <c:v>0</c:v>
                </c:pt>
                <c:pt idx="8">
                  <c:v>1</c:v>
                </c:pt>
                <c:pt idx="9">
                  <c:v>0</c:v>
                </c:pt>
                <c:pt idx="10">
                  <c:v>0</c:v>
                </c:pt>
                <c:pt idx="11">
                  <c:v>0</c:v>
                </c:pt>
                <c:pt idx="12">
                  <c:v>0</c:v>
                </c:pt>
                <c:pt idx="13">
                  <c:v>0</c:v>
                </c:pt>
                <c:pt idx="14">
                  <c:v>0</c:v>
                </c:pt>
                <c:pt idx="15">
                  <c:v>0</c:v>
                </c:pt>
                <c:pt idx="16">
                  <c:v>0</c:v>
                </c:pt>
                <c:pt idx="17">
                  <c:v>0</c:v>
                </c:pt>
                <c:pt idx="18">
                  <c:v>0</c:v>
                </c:pt>
                <c:pt idx="19">
                  <c:v>0</c:v>
                </c:pt>
                <c:pt idx="20">
                  <c:v>1</c:v>
                </c:pt>
                <c:pt idx="21">
                  <c:v>1</c:v>
                </c:pt>
                <c:pt idx="22">
                  <c:v>2</c:v>
                </c:pt>
                <c:pt idx="23">
                  <c:v>1</c:v>
                </c:pt>
                <c:pt idx="24">
                  <c:v>6</c:v>
                </c:pt>
                <c:pt idx="25">
                  <c:v>1</c:v>
                </c:pt>
                <c:pt idx="26">
                  <c:v>0</c:v>
                </c:pt>
                <c:pt idx="27">
                  <c:v>2</c:v>
                </c:pt>
                <c:pt idx="28">
                  <c:v>2</c:v>
                </c:pt>
                <c:pt idx="29">
                  <c:v>2</c:v>
                </c:pt>
                <c:pt idx="30">
                  <c:v>2</c:v>
                </c:pt>
                <c:pt idx="31">
                  <c:v>1</c:v>
                </c:pt>
                <c:pt idx="32">
                  <c:v>0</c:v>
                </c:pt>
                <c:pt idx="33">
                  <c:v>1</c:v>
                </c:pt>
                <c:pt idx="34">
                  <c:v>0</c:v>
                </c:pt>
              </c:numCache>
            </c:numRef>
          </c:val>
          <c:smooth val="0"/>
          <c:extLst>
            <c:ext xmlns:c16="http://schemas.microsoft.com/office/drawing/2014/chart" uri="{C3380CC4-5D6E-409C-BE32-E72D297353CC}">
              <c16:uniqueId val="{00000002-8F44-3441-BFB6-AEE8C1422CC7}"/>
            </c:ext>
          </c:extLst>
        </c:ser>
        <c:ser>
          <c:idx val="3"/>
          <c:order val="3"/>
          <c:tx>
            <c:strRef>
              <c:f>'Pubs over time_200921'!$N$1</c:f>
              <c:strCache>
                <c:ptCount val="1"/>
                <c:pt idx="0">
                  <c:v>JAMS (n = 43)</c:v>
                </c:pt>
              </c:strCache>
            </c:strRef>
          </c:tx>
          <c:spPr>
            <a:ln w="6350" cmpd="sng"/>
          </c:spPr>
          <c:marker>
            <c:spPr>
              <a:ln w="6350" cmpd="sng"/>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time_200921'!$N$2:$N$36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0</c:v>
                </c:pt>
                <c:pt idx="18">
                  <c:v>0</c:v>
                </c:pt>
                <c:pt idx="19">
                  <c:v>0</c:v>
                </c:pt>
                <c:pt idx="20">
                  <c:v>3</c:v>
                </c:pt>
                <c:pt idx="21">
                  <c:v>1</c:v>
                </c:pt>
                <c:pt idx="22">
                  <c:v>0</c:v>
                </c:pt>
                <c:pt idx="23">
                  <c:v>1</c:v>
                </c:pt>
                <c:pt idx="24">
                  <c:v>1</c:v>
                </c:pt>
                <c:pt idx="25">
                  <c:v>2</c:v>
                </c:pt>
                <c:pt idx="26">
                  <c:v>1</c:v>
                </c:pt>
                <c:pt idx="27">
                  <c:v>5</c:v>
                </c:pt>
                <c:pt idx="28">
                  <c:v>3</c:v>
                </c:pt>
                <c:pt idx="29">
                  <c:v>3</c:v>
                </c:pt>
                <c:pt idx="30">
                  <c:v>1</c:v>
                </c:pt>
                <c:pt idx="31">
                  <c:v>2</c:v>
                </c:pt>
                <c:pt idx="32">
                  <c:v>6</c:v>
                </c:pt>
                <c:pt idx="33">
                  <c:v>5</c:v>
                </c:pt>
                <c:pt idx="34">
                  <c:v>6</c:v>
                </c:pt>
              </c:numCache>
            </c:numRef>
          </c:val>
          <c:smooth val="0"/>
          <c:extLst>
            <c:ext xmlns:c16="http://schemas.microsoft.com/office/drawing/2014/chart" uri="{C3380CC4-5D6E-409C-BE32-E72D297353CC}">
              <c16:uniqueId val="{00000003-8F44-3441-BFB6-AEE8C1422CC7}"/>
            </c:ext>
          </c:extLst>
        </c:ser>
        <c:ser>
          <c:idx val="4"/>
          <c:order val="4"/>
          <c:tx>
            <c:strRef>
              <c:f>'Pubs over time_200921'!$O$1</c:f>
              <c:strCache>
                <c:ptCount val="1"/>
                <c:pt idx="0">
                  <c:v>IJRM (n = 20)</c:v>
                </c:pt>
              </c:strCache>
            </c:strRef>
          </c:tx>
          <c:spPr>
            <a:ln w="6350" cmpd="sng">
              <a:solidFill>
                <a:srgbClr val="4F81BD"/>
              </a:solidFill>
            </a:ln>
          </c:spPr>
          <c:marker>
            <c:spPr>
              <a:ln w="6350" cmpd="sng">
                <a:solidFill>
                  <a:srgbClr val="4F81BD"/>
                </a:solidFill>
              </a:ln>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time_200921'!$O$2:$O$36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c:v>
                </c:pt>
                <c:pt idx="25">
                  <c:v>0</c:v>
                </c:pt>
                <c:pt idx="26">
                  <c:v>0</c:v>
                </c:pt>
                <c:pt idx="27">
                  <c:v>1</c:v>
                </c:pt>
                <c:pt idx="28">
                  <c:v>1</c:v>
                </c:pt>
                <c:pt idx="29">
                  <c:v>3</c:v>
                </c:pt>
                <c:pt idx="30">
                  <c:v>3</c:v>
                </c:pt>
                <c:pt idx="31">
                  <c:v>2</c:v>
                </c:pt>
                <c:pt idx="32">
                  <c:v>2</c:v>
                </c:pt>
                <c:pt idx="33">
                  <c:v>3</c:v>
                </c:pt>
                <c:pt idx="34">
                  <c:v>3</c:v>
                </c:pt>
              </c:numCache>
            </c:numRef>
          </c:val>
          <c:smooth val="0"/>
          <c:extLst>
            <c:ext xmlns:c16="http://schemas.microsoft.com/office/drawing/2014/chart" uri="{C3380CC4-5D6E-409C-BE32-E72D297353CC}">
              <c16:uniqueId val="{00000004-8F44-3441-BFB6-AEE8C1422CC7}"/>
            </c:ext>
          </c:extLst>
        </c:ser>
        <c:ser>
          <c:idx val="5"/>
          <c:order val="5"/>
          <c:tx>
            <c:strRef>
              <c:f>'Pubs over time_200921'!$P$1</c:f>
              <c:strCache>
                <c:ptCount val="1"/>
                <c:pt idx="0">
                  <c:v>Other marketing (n = 16)</c:v>
                </c:pt>
              </c:strCache>
            </c:strRef>
          </c:tx>
          <c:spPr>
            <a:ln w="12700" cmpd="sng"/>
          </c:spPr>
          <c:marker>
            <c:spPr>
              <a:ln w="12700" cmpd="sng"/>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time_200921'!$P$2:$P$36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3</c:v>
                </c:pt>
                <c:pt idx="25">
                  <c:v>1</c:v>
                </c:pt>
                <c:pt idx="26">
                  <c:v>0</c:v>
                </c:pt>
                <c:pt idx="27">
                  <c:v>2</c:v>
                </c:pt>
                <c:pt idx="28">
                  <c:v>3</c:v>
                </c:pt>
                <c:pt idx="29">
                  <c:v>1</c:v>
                </c:pt>
                <c:pt idx="30">
                  <c:v>1</c:v>
                </c:pt>
                <c:pt idx="31">
                  <c:v>2</c:v>
                </c:pt>
                <c:pt idx="32">
                  <c:v>1</c:v>
                </c:pt>
                <c:pt idx="33">
                  <c:v>1</c:v>
                </c:pt>
                <c:pt idx="34">
                  <c:v>0</c:v>
                </c:pt>
              </c:numCache>
            </c:numRef>
          </c:val>
          <c:smooth val="0"/>
          <c:extLst>
            <c:ext xmlns:c16="http://schemas.microsoft.com/office/drawing/2014/chart" uri="{C3380CC4-5D6E-409C-BE32-E72D297353CC}">
              <c16:uniqueId val="{00000005-8F44-3441-BFB6-AEE8C1422CC7}"/>
            </c:ext>
          </c:extLst>
        </c:ser>
        <c:ser>
          <c:idx val="6"/>
          <c:order val="6"/>
          <c:tx>
            <c:strRef>
              <c:f>'Pubs over time_200921'!$Q$1</c:f>
              <c:strCache>
                <c:ptCount val="1"/>
                <c:pt idx="0">
                  <c:v>Management/Strategy (n = 15)</c:v>
                </c:pt>
              </c:strCache>
            </c:strRef>
          </c:tx>
          <c:spPr>
            <a:ln w="12700" cmpd="sng"/>
          </c:spPr>
          <c:marker>
            <c:spPr>
              <a:ln w="12700" cmpd="sng"/>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time_200921'!$Q$2:$Q$36</c:f>
              <c:numCache>
                <c:formatCode>General</c:formatCode>
                <c:ptCount val="35"/>
                <c:pt idx="0">
                  <c:v>0</c:v>
                </c:pt>
                <c:pt idx="1">
                  <c:v>0</c:v>
                </c:pt>
                <c:pt idx="2">
                  <c:v>0</c:v>
                </c:pt>
                <c:pt idx="3">
                  <c:v>0</c:v>
                </c:pt>
                <c:pt idx="4">
                  <c:v>0</c:v>
                </c:pt>
                <c:pt idx="5">
                  <c:v>0</c:v>
                </c:pt>
                <c:pt idx="6">
                  <c:v>0</c:v>
                </c:pt>
                <c:pt idx="7">
                  <c:v>1</c:v>
                </c:pt>
                <c:pt idx="8">
                  <c:v>0</c:v>
                </c:pt>
                <c:pt idx="9">
                  <c:v>0</c:v>
                </c:pt>
                <c:pt idx="10">
                  <c:v>1</c:v>
                </c:pt>
                <c:pt idx="11">
                  <c:v>0</c:v>
                </c:pt>
                <c:pt idx="12">
                  <c:v>0</c:v>
                </c:pt>
                <c:pt idx="13">
                  <c:v>0</c:v>
                </c:pt>
                <c:pt idx="14">
                  <c:v>0</c:v>
                </c:pt>
                <c:pt idx="15">
                  <c:v>0</c:v>
                </c:pt>
                <c:pt idx="16">
                  <c:v>0</c:v>
                </c:pt>
                <c:pt idx="17">
                  <c:v>0</c:v>
                </c:pt>
                <c:pt idx="18">
                  <c:v>0</c:v>
                </c:pt>
                <c:pt idx="19">
                  <c:v>1</c:v>
                </c:pt>
                <c:pt idx="20">
                  <c:v>1</c:v>
                </c:pt>
                <c:pt idx="21">
                  <c:v>1</c:v>
                </c:pt>
                <c:pt idx="22">
                  <c:v>0</c:v>
                </c:pt>
                <c:pt idx="23">
                  <c:v>0</c:v>
                </c:pt>
                <c:pt idx="24">
                  <c:v>1</c:v>
                </c:pt>
                <c:pt idx="25">
                  <c:v>0</c:v>
                </c:pt>
                <c:pt idx="26">
                  <c:v>1</c:v>
                </c:pt>
                <c:pt idx="27">
                  <c:v>0</c:v>
                </c:pt>
                <c:pt idx="28">
                  <c:v>1</c:v>
                </c:pt>
                <c:pt idx="29">
                  <c:v>1</c:v>
                </c:pt>
                <c:pt idx="30">
                  <c:v>2</c:v>
                </c:pt>
                <c:pt idx="31">
                  <c:v>1</c:v>
                </c:pt>
                <c:pt idx="32">
                  <c:v>1</c:v>
                </c:pt>
                <c:pt idx="33">
                  <c:v>0</c:v>
                </c:pt>
                <c:pt idx="34">
                  <c:v>2</c:v>
                </c:pt>
              </c:numCache>
            </c:numRef>
          </c:val>
          <c:smooth val="0"/>
          <c:extLst>
            <c:ext xmlns:c16="http://schemas.microsoft.com/office/drawing/2014/chart" uri="{C3380CC4-5D6E-409C-BE32-E72D297353CC}">
              <c16:uniqueId val="{00000006-8F44-3441-BFB6-AEE8C1422CC7}"/>
            </c:ext>
          </c:extLst>
        </c:ser>
        <c:ser>
          <c:idx val="7"/>
          <c:order val="7"/>
          <c:tx>
            <c:strRef>
              <c:f>'Pubs over time_200921'!$R$1</c:f>
              <c:strCache>
                <c:ptCount val="1"/>
                <c:pt idx="0">
                  <c:v>Finance (n = 28)</c:v>
                </c:pt>
              </c:strCache>
            </c:strRef>
          </c:tx>
          <c:spPr>
            <a:ln w="12700" cmpd="sng"/>
          </c:spPr>
          <c:marker>
            <c:spPr>
              <a:ln w="12700" cmpd="sng"/>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time_200921'!$R$2:$R$36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1</c:v>
                </c:pt>
                <c:pt idx="20">
                  <c:v>0</c:v>
                </c:pt>
                <c:pt idx="21">
                  <c:v>0</c:v>
                </c:pt>
                <c:pt idx="22">
                  <c:v>0</c:v>
                </c:pt>
                <c:pt idx="23">
                  <c:v>0</c:v>
                </c:pt>
                <c:pt idx="24">
                  <c:v>2</c:v>
                </c:pt>
                <c:pt idx="25">
                  <c:v>0</c:v>
                </c:pt>
                <c:pt idx="26">
                  <c:v>3</c:v>
                </c:pt>
                <c:pt idx="27">
                  <c:v>2</c:v>
                </c:pt>
                <c:pt idx="28">
                  <c:v>4</c:v>
                </c:pt>
                <c:pt idx="29">
                  <c:v>3</c:v>
                </c:pt>
                <c:pt idx="30">
                  <c:v>1</c:v>
                </c:pt>
                <c:pt idx="31">
                  <c:v>1</c:v>
                </c:pt>
                <c:pt idx="32">
                  <c:v>3</c:v>
                </c:pt>
                <c:pt idx="33">
                  <c:v>1</c:v>
                </c:pt>
                <c:pt idx="34">
                  <c:v>3</c:v>
                </c:pt>
              </c:numCache>
            </c:numRef>
          </c:val>
          <c:smooth val="0"/>
          <c:extLst>
            <c:ext xmlns:c16="http://schemas.microsoft.com/office/drawing/2014/chart" uri="{C3380CC4-5D6E-409C-BE32-E72D297353CC}">
              <c16:uniqueId val="{00000007-8F44-3441-BFB6-AEE8C1422CC7}"/>
            </c:ext>
          </c:extLst>
        </c:ser>
        <c:ser>
          <c:idx val="8"/>
          <c:order val="8"/>
          <c:tx>
            <c:strRef>
              <c:f>'Pubs over time_200921'!$S$1</c:f>
              <c:strCache>
                <c:ptCount val="1"/>
                <c:pt idx="0">
                  <c:v>Accounting (n = 14)</c:v>
                </c:pt>
              </c:strCache>
            </c:strRef>
          </c:tx>
          <c:spPr>
            <a:ln w="12700" cmpd="sng"/>
          </c:spPr>
          <c:marker>
            <c:spPr>
              <a:ln w="12700" cmpd="sng"/>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time_200921'!$S$2:$S$36</c:f>
              <c:numCache>
                <c:formatCode>General</c:formatCode>
                <c:ptCount val="35"/>
                <c:pt idx="0">
                  <c:v>1</c:v>
                </c:pt>
                <c:pt idx="1">
                  <c:v>0</c:v>
                </c:pt>
                <c:pt idx="2">
                  <c:v>0</c:v>
                </c:pt>
                <c:pt idx="3">
                  <c:v>0</c:v>
                </c:pt>
                <c:pt idx="4">
                  <c:v>0</c:v>
                </c:pt>
                <c:pt idx="5">
                  <c:v>0</c:v>
                </c:pt>
                <c:pt idx="6">
                  <c:v>0</c:v>
                </c:pt>
                <c:pt idx="7">
                  <c:v>0</c:v>
                </c:pt>
                <c:pt idx="8">
                  <c:v>0</c:v>
                </c:pt>
                <c:pt idx="9">
                  <c:v>1</c:v>
                </c:pt>
                <c:pt idx="10">
                  <c:v>0</c:v>
                </c:pt>
                <c:pt idx="11">
                  <c:v>0</c:v>
                </c:pt>
                <c:pt idx="12">
                  <c:v>0</c:v>
                </c:pt>
                <c:pt idx="13">
                  <c:v>2</c:v>
                </c:pt>
                <c:pt idx="14">
                  <c:v>0</c:v>
                </c:pt>
                <c:pt idx="15">
                  <c:v>0</c:v>
                </c:pt>
                <c:pt idx="16">
                  <c:v>0</c:v>
                </c:pt>
                <c:pt idx="17">
                  <c:v>0</c:v>
                </c:pt>
                <c:pt idx="18">
                  <c:v>0</c:v>
                </c:pt>
                <c:pt idx="19">
                  <c:v>1</c:v>
                </c:pt>
                <c:pt idx="20">
                  <c:v>0</c:v>
                </c:pt>
                <c:pt idx="21">
                  <c:v>0</c:v>
                </c:pt>
                <c:pt idx="22">
                  <c:v>0</c:v>
                </c:pt>
                <c:pt idx="23">
                  <c:v>0</c:v>
                </c:pt>
                <c:pt idx="24">
                  <c:v>0</c:v>
                </c:pt>
                <c:pt idx="25">
                  <c:v>0</c:v>
                </c:pt>
                <c:pt idx="26">
                  <c:v>0</c:v>
                </c:pt>
                <c:pt idx="27">
                  <c:v>2</c:v>
                </c:pt>
                <c:pt idx="28">
                  <c:v>0</c:v>
                </c:pt>
                <c:pt idx="29">
                  <c:v>0</c:v>
                </c:pt>
                <c:pt idx="30">
                  <c:v>1</c:v>
                </c:pt>
                <c:pt idx="31">
                  <c:v>1</c:v>
                </c:pt>
                <c:pt idx="32">
                  <c:v>1</c:v>
                </c:pt>
                <c:pt idx="33">
                  <c:v>2</c:v>
                </c:pt>
                <c:pt idx="34">
                  <c:v>2</c:v>
                </c:pt>
              </c:numCache>
            </c:numRef>
          </c:val>
          <c:smooth val="0"/>
          <c:extLst>
            <c:ext xmlns:c16="http://schemas.microsoft.com/office/drawing/2014/chart" uri="{C3380CC4-5D6E-409C-BE32-E72D297353CC}">
              <c16:uniqueId val="{00000008-8F44-3441-BFB6-AEE8C1422CC7}"/>
            </c:ext>
          </c:extLst>
        </c:ser>
        <c:ser>
          <c:idx val="9"/>
          <c:order val="9"/>
          <c:tx>
            <c:strRef>
              <c:f>'Pubs over time_200921'!$T$1</c:f>
              <c:strCache>
                <c:ptCount val="1"/>
                <c:pt idx="0">
                  <c:v>Information Systems (n = 2)</c:v>
                </c:pt>
              </c:strCache>
            </c:strRef>
          </c:tx>
          <c:spPr>
            <a:ln w="12700" cmpd="sng"/>
          </c:spPr>
          <c:marker>
            <c:spPr>
              <a:ln w="12700" cmpd="sng"/>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time_200921'!$T$2:$T$36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0</c:v>
                </c:pt>
                <c:pt idx="24">
                  <c:v>0</c:v>
                </c:pt>
                <c:pt idx="25">
                  <c:v>0</c:v>
                </c:pt>
                <c:pt idx="26">
                  <c:v>0</c:v>
                </c:pt>
                <c:pt idx="27">
                  <c:v>0</c:v>
                </c:pt>
                <c:pt idx="28">
                  <c:v>1</c:v>
                </c:pt>
                <c:pt idx="29">
                  <c:v>0</c:v>
                </c:pt>
                <c:pt idx="30">
                  <c:v>0</c:v>
                </c:pt>
                <c:pt idx="31">
                  <c:v>0</c:v>
                </c:pt>
                <c:pt idx="32">
                  <c:v>0</c:v>
                </c:pt>
                <c:pt idx="33">
                  <c:v>0</c:v>
                </c:pt>
                <c:pt idx="34">
                  <c:v>0</c:v>
                </c:pt>
              </c:numCache>
            </c:numRef>
          </c:val>
          <c:smooth val="0"/>
          <c:extLst>
            <c:ext xmlns:c16="http://schemas.microsoft.com/office/drawing/2014/chart" uri="{C3380CC4-5D6E-409C-BE32-E72D297353CC}">
              <c16:uniqueId val="{00000009-8F44-3441-BFB6-AEE8C1422CC7}"/>
            </c:ext>
          </c:extLst>
        </c:ser>
        <c:ser>
          <c:idx val="10"/>
          <c:order val="10"/>
          <c:tx>
            <c:strRef>
              <c:f>'Pubs over time_200921'!$U$1</c:f>
              <c:strCache>
                <c:ptCount val="1"/>
                <c:pt idx="0">
                  <c:v>Sum (n = 285)</c:v>
                </c:pt>
              </c:strCache>
            </c:strRef>
          </c:tx>
          <c:spPr>
            <a:ln w="6350" cmpd="sng">
              <a:solidFill>
                <a:srgbClr val="000000"/>
              </a:solidFill>
            </a:ln>
          </c:spPr>
          <c:marker>
            <c:spPr>
              <a:solidFill>
                <a:srgbClr val="000000"/>
              </a:solidFill>
              <a:ln w="6350" cmpd="sng">
                <a:solidFill>
                  <a:srgbClr val="000000"/>
                </a:solidFill>
              </a:ln>
            </c:spPr>
          </c:marker>
          <c:cat>
            <c:numRef>
              <c:f>'Pubs over time_200921'!$J$2:$J$36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'Pubs over time_200921'!$U$2:$U$36</c:f>
              <c:numCache>
                <c:formatCode>General</c:formatCode>
                <c:ptCount val="35"/>
                <c:pt idx="0">
                  <c:v>1</c:v>
                </c:pt>
                <c:pt idx="1">
                  <c:v>0</c:v>
                </c:pt>
                <c:pt idx="2">
                  <c:v>1</c:v>
                </c:pt>
                <c:pt idx="3">
                  <c:v>0</c:v>
                </c:pt>
                <c:pt idx="4">
                  <c:v>0</c:v>
                </c:pt>
                <c:pt idx="5">
                  <c:v>0</c:v>
                </c:pt>
                <c:pt idx="6">
                  <c:v>0</c:v>
                </c:pt>
                <c:pt idx="7">
                  <c:v>1</c:v>
                </c:pt>
                <c:pt idx="8">
                  <c:v>1</c:v>
                </c:pt>
                <c:pt idx="9">
                  <c:v>2</c:v>
                </c:pt>
                <c:pt idx="10">
                  <c:v>3</c:v>
                </c:pt>
                <c:pt idx="11">
                  <c:v>0</c:v>
                </c:pt>
                <c:pt idx="12">
                  <c:v>0</c:v>
                </c:pt>
                <c:pt idx="13">
                  <c:v>3</c:v>
                </c:pt>
                <c:pt idx="14">
                  <c:v>0</c:v>
                </c:pt>
                <c:pt idx="15">
                  <c:v>1</c:v>
                </c:pt>
                <c:pt idx="16">
                  <c:v>3</c:v>
                </c:pt>
                <c:pt idx="17">
                  <c:v>2</c:v>
                </c:pt>
                <c:pt idx="18">
                  <c:v>2</c:v>
                </c:pt>
                <c:pt idx="19">
                  <c:v>8</c:v>
                </c:pt>
                <c:pt idx="20">
                  <c:v>6</c:v>
                </c:pt>
                <c:pt idx="21">
                  <c:v>7</c:v>
                </c:pt>
                <c:pt idx="22">
                  <c:v>7</c:v>
                </c:pt>
                <c:pt idx="23">
                  <c:v>11</c:v>
                </c:pt>
                <c:pt idx="24">
                  <c:v>29</c:v>
                </c:pt>
                <c:pt idx="25">
                  <c:v>10</c:v>
                </c:pt>
                <c:pt idx="26">
                  <c:v>12</c:v>
                </c:pt>
                <c:pt idx="27">
                  <c:v>19</c:v>
                </c:pt>
                <c:pt idx="28">
                  <c:v>19</c:v>
                </c:pt>
                <c:pt idx="29">
                  <c:v>17</c:v>
                </c:pt>
                <c:pt idx="30">
                  <c:v>18</c:v>
                </c:pt>
                <c:pt idx="31">
                  <c:v>23</c:v>
                </c:pt>
                <c:pt idx="32">
                  <c:v>25</c:v>
                </c:pt>
                <c:pt idx="33">
                  <c:v>23</c:v>
                </c:pt>
                <c:pt idx="34">
                  <c:v>23</c:v>
                </c:pt>
              </c:numCache>
            </c:numRef>
          </c:val>
          <c:smooth val="0"/>
          <c:extLst>
            <c:ext xmlns:c16="http://schemas.microsoft.com/office/drawing/2014/chart" uri="{C3380CC4-5D6E-409C-BE32-E72D297353CC}">
              <c16:uniqueId val="{0000000A-8F44-3441-BFB6-AEE8C1422CC7}"/>
            </c:ext>
          </c:extLst>
        </c:ser>
        <c:dLbls>
          <c:showLegendKey val="0"/>
          <c:showVal val="0"/>
          <c:showCatName val="0"/>
          <c:showSerName val="0"/>
          <c:showPercent val="0"/>
          <c:showBubbleSize val="0"/>
        </c:dLbls>
        <c:marker val="1"/>
        <c:smooth val="0"/>
        <c:axId val="-2058445992"/>
        <c:axId val="-2098340200"/>
      </c:lineChart>
      <c:catAx>
        <c:axId val="-2058445992"/>
        <c:scaling>
          <c:orientation val="minMax"/>
        </c:scaling>
        <c:delete val="0"/>
        <c:axPos val="b"/>
        <c:numFmt formatCode="General" sourceLinked="1"/>
        <c:majorTickMark val="out"/>
        <c:minorTickMark val="none"/>
        <c:tickLblPos val="nextTo"/>
        <c:txPr>
          <a:bodyPr rot="-5400000" vert="horz"/>
          <a:lstStyle/>
          <a:p>
            <a:pPr>
              <a:defRPr sz="1000"/>
            </a:pPr>
            <a:endParaRPr lang="en-US"/>
          </a:p>
        </c:txPr>
        <c:crossAx val="-2098340200"/>
        <c:crosses val="autoZero"/>
        <c:auto val="1"/>
        <c:lblAlgn val="ctr"/>
        <c:lblOffset val="100"/>
        <c:tickLblSkip val="2"/>
        <c:noMultiLvlLbl val="0"/>
      </c:catAx>
      <c:valAx>
        <c:axId val="-2098340200"/>
        <c:scaling>
          <c:orientation val="minMax"/>
        </c:scaling>
        <c:delete val="0"/>
        <c:axPos val="l"/>
        <c:numFmt formatCode="General" sourceLinked="1"/>
        <c:majorTickMark val="out"/>
        <c:minorTickMark val="none"/>
        <c:tickLblPos val="nextTo"/>
        <c:crossAx val="-2058445992"/>
        <c:crosses val="autoZero"/>
        <c:crossBetween val="between"/>
      </c:valAx>
    </c:plotArea>
    <c:legend>
      <c:legendPos val="r"/>
      <c:layout>
        <c:manualLayout>
          <c:xMode val="edge"/>
          <c:yMode val="edge"/>
          <c:x val="0.72396852737157902"/>
          <c:y val="3.8919359218028797E-2"/>
          <c:w val="0.26412671072366001"/>
          <c:h val="0.92216105529912196"/>
        </c:manualLayout>
      </c:layout>
      <c:overlay val="0"/>
      <c:txPr>
        <a:bodyPr/>
        <a:lstStyle/>
        <a:p>
          <a:pPr>
            <a:defRPr sz="1000"/>
          </a:pPr>
          <a:endParaRPr lang="en-US"/>
        </a:p>
      </c:txPr>
    </c:legend>
    <c:plotVisOnly val="1"/>
    <c:dispBlanksAs val="zero"/>
    <c:showDLblsOverMax val="0"/>
  </c:chart>
  <c:spPr>
    <a:ln>
      <a:noFill/>
    </a:ln>
  </c:spPr>
  <c:txPr>
    <a:bodyPr/>
    <a:lstStyle/>
    <a:p>
      <a:pPr>
        <a:defRPr sz="1200">
          <a:latin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19355548694601E-2"/>
          <c:y val="2.8900583855589499E-2"/>
          <c:w val="0.61453210069813302"/>
          <c:h val="0.90998500187476605"/>
        </c:manualLayout>
      </c:layout>
      <c:lineChart>
        <c:grouping val="standard"/>
        <c:varyColors val="0"/>
        <c:ser>
          <c:idx val="0"/>
          <c:order val="0"/>
          <c:tx>
            <c:strRef>
              <c:f>'Number of methods_200921'!$R$1</c:f>
              <c:strCache>
                <c:ptCount val="1"/>
                <c:pt idx="0">
                  <c:v>Short-term event study (n = 90)</c:v>
                </c:pt>
              </c:strCache>
            </c:strRef>
          </c:tx>
          <c:spPr>
            <a:ln w="6350" cmpd="sng"/>
          </c:spPr>
          <c:marker>
            <c:spPr>
              <a:ln w="6350" cmpd="sng"/>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methods_200921'!$R$2:$R$36</c:f>
              <c:numCache>
                <c:formatCode>General</c:formatCode>
                <c:ptCount val="35"/>
                <c:pt idx="0">
                  <c:v>0</c:v>
                </c:pt>
                <c:pt idx="1">
                  <c:v>0</c:v>
                </c:pt>
                <c:pt idx="2">
                  <c:v>1</c:v>
                </c:pt>
                <c:pt idx="3">
                  <c:v>0</c:v>
                </c:pt>
                <c:pt idx="4">
                  <c:v>0</c:v>
                </c:pt>
                <c:pt idx="5">
                  <c:v>0</c:v>
                </c:pt>
                <c:pt idx="6">
                  <c:v>0</c:v>
                </c:pt>
                <c:pt idx="7">
                  <c:v>0</c:v>
                </c:pt>
                <c:pt idx="8">
                  <c:v>0</c:v>
                </c:pt>
                <c:pt idx="9">
                  <c:v>0</c:v>
                </c:pt>
                <c:pt idx="10">
                  <c:v>3</c:v>
                </c:pt>
                <c:pt idx="11">
                  <c:v>0</c:v>
                </c:pt>
                <c:pt idx="12">
                  <c:v>0</c:v>
                </c:pt>
                <c:pt idx="13">
                  <c:v>1</c:v>
                </c:pt>
                <c:pt idx="14">
                  <c:v>0</c:v>
                </c:pt>
                <c:pt idx="15">
                  <c:v>1</c:v>
                </c:pt>
                <c:pt idx="16">
                  <c:v>1</c:v>
                </c:pt>
                <c:pt idx="17">
                  <c:v>1</c:v>
                </c:pt>
                <c:pt idx="18">
                  <c:v>1</c:v>
                </c:pt>
                <c:pt idx="19">
                  <c:v>1</c:v>
                </c:pt>
                <c:pt idx="20">
                  <c:v>3</c:v>
                </c:pt>
                <c:pt idx="21">
                  <c:v>1</c:v>
                </c:pt>
                <c:pt idx="22">
                  <c:v>2</c:v>
                </c:pt>
                <c:pt idx="23">
                  <c:v>4</c:v>
                </c:pt>
                <c:pt idx="24">
                  <c:v>10</c:v>
                </c:pt>
                <c:pt idx="25">
                  <c:v>3</c:v>
                </c:pt>
                <c:pt idx="26">
                  <c:v>1</c:v>
                </c:pt>
                <c:pt idx="27">
                  <c:v>4</c:v>
                </c:pt>
                <c:pt idx="28">
                  <c:v>6</c:v>
                </c:pt>
                <c:pt idx="29">
                  <c:v>5</c:v>
                </c:pt>
                <c:pt idx="30">
                  <c:v>7</c:v>
                </c:pt>
                <c:pt idx="31">
                  <c:v>6</c:v>
                </c:pt>
                <c:pt idx="32">
                  <c:v>9</c:v>
                </c:pt>
                <c:pt idx="33">
                  <c:v>9</c:v>
                </c:pt>
                <c:pt idx="34">
                  <c:v>9</c:v>
                </c:pt>
              </c:numCache>
            </c:numRef>
          </c:val>
          <c:smooth val="0"/>
          <c:extLst>
            <c:ext xmlns:c16="http://schemas.microsoft.com/office/drawing/2014/chart" uri="{C3380CC4-5D6E-409C-BE32-E72D297353CC}">
              <c16:uniqueId val="{00000000-B934-B945-BB64-CC674DEFF958}"/>
            </c:ext>
          </c:extLst>
        </c:ser>
        <c:ser>
          <c:idx val="1"/>
          <c:order val="1"/>
          <c:tx>
            <c:strRef>
              <c:f>'Number of methods_200921'!$T$1</c:f>
              <c:strCache>
                <c:ptCount val="1"/>
                <c:pt idx="0">
                  <c:v>Long-term event study (n = 11)</c:v>
                </c:pt>
              </c:strCache>
            </c:strRef>
          </c:tx>
          <c:spPr>
            <a:ln w="6350" cmpd="sng"/>
          </c:spPr>
          <c:marker>
            <c:spPr>
              <a:ln w="6350" cmpd="sng"/>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methods_200921'!$T$2:$T$36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1</c:v>
                </c:pt>
                <c:pt idx="24">
                  <c:v>0</c:v>
                </c:pt>
                <c:pt idx="25">
                  <c:v>1</c:v>
                </c:pt>
                <c:pt idx="26">
                  <c:v>0</c:v>
                </c:pt>
                <c:pt idx="27">
                  <c:v>0</c:v>
                </c:pt>
                <c:pt idx="28">
                  <c:v>0</c:v>
                </c:pt>
                <c:pt idx="29">
                  <c:v>1</c:v>
                </c:pt>
                <c:pt idx="30">
                  <c:v>0</c:v>
                </c:pt>
                <c:pt idx="31">
                  <c:v>0</c:v>
                </c:pt>
                <c:pt idx="32">
                  <c:v>1</c:v>
                </c:pt>
                <c:pt idx="33">
                  <c:v>4</c:v>
                </c:pt>
                <c:pt idx="34">
                  <c:v>2</c:v>
                </c:pt>
              </c:numCache>
            </c:numRef>
          </c:val>
          <c:smooth val="0"/>
          <c:extLst>
            <c:ext xmlns:c16="http://schemas.microsoft.com/office/drawing/2014/chart" uri="{C3380CC4-5D6E-409C-BE32-E72D297353CC}">
              <c16:uniqueId val="{00000001-B934-B945-BB64-CC674DEFF958}"/>
            </c:ext>
          </c:extLst>
        </c:ser>
        <c:ser>
          <c:idx val="2"/>
          <c:order val="2"/>
          <c:tx>
            <c:strRef>
              <c:f>'Number of methods_200921'!$V$1</c:f>
              <c:strCache>
                <c:ptCount val="1"/>
                <c:pt idx="0">
                  <c:v>Firm-value level model (n = 80)</c:v>
                </c:pt>
              </c:strCache>
            </c:strRef>
          </c:tx>
          <c:spPr>
            <a:ln w="6350" cmpd="sng"/>
          </c:spPr>
          <c:marker>
            <c:spPr>
              <a:ln w="6350" cmpd="sng"/>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methods_200921'!$V$2:$V$36</c:f>
              <c:numCache>
                <c:formatCode>General</c:formatCode>
                <c:ptCount val="35"/>
                <c:pt idx="0">
                  <c:v>1</c:v>
                </c:pt>
                <c:pt idx="1">
                  <c:v>0</c:v>
                </c:pt>
                <c:pt idx="2">
                  <c:v>0</c:v>
                </c:pt>
                <c:pt idx="3">
                  <c:v>0</c:v>
                </c:pt>
                <c:pt idx="4">
                  <c:v>0</c:v>
                </c:pt>
                <c:pt idx="5">
                  <c:v>0</c:v>
                </c:pt>
                <c:pt idx="6">
                  <c:v>0</c:v>
                </c:pt>
                <c:pt idx="7">
                  <c:v>0</c:v>
                </c:pt>
                <c:pt idx="8">
                  <c:v>1</c:v>
                </c:pt>
                <c:pt idx="9">
                  <c:v>1</c:v>
                </c:pt>
                <c:pt idx="10">
                  <c:v>0</c:v>
                </c:pt>
                <c:pt idx="11">
                  <c:v>0</c:v>
                </c:pt>
                <c:pt idx="12">
                  <c:v>0</c:v>
                </c:pt>
                <c:pt idx="13">
                  <c:v>3</c:v>
                </c:pt>
                <c:pt idx="14">
                  <c:v>0</c:v>
                </c:pt>
                <c:pt idx="15">
                  <c:v>0</c:v>
                </c:pt>
                <c:pt idx="16">
                  <c:v>0</c:v>
                </c:pt>
                <c:pt idx="17">
                  <c:v>0</c:v>
                </c:pt>
                <c:pt idx="18">
                  <c:v>0</c:v>
                </c:pt>
                <c:pt idx="19">
                  <c:v>6</c:v>
                </c:pt>
                <c:pt idx="20">
                  <c:v>3</c:v>
                </c:pt>
                <c:pt idx="21">
                  <c:v>5</c:v>
                </c:pt>
                <c:pt idx="22">
                  <c:v>0</c:v>
                </c:pt>
                <c:pt idx="23">
                  <c:v>4</c:v>
                </c:pt>
                <c:pt idx="24">
                  <c:v>9</c:v>
                </c:pt>
                <c:pt idx="25">
                  <c:v>1</c:v>
                </c:pt>
                <c:pt idx="26">
                  <c:v>2</c:v>
                </c:pt>
                <c:pt idx="27">
                  <c:v>2</c:v>
                </c:pt>
                <c:pt idx="28">
                  <c:v>7</c:v>
                </c:pt>
                <c:pt idx="29">
                  <c:v>2</c:v>
                </c:pt>
                <c:pt idx="30">
                  <c:v>6</c:v>
                </c:pt>
                <c:pt idx="31">
                  <c:v>6</c:v>
                </c:pt>
                <c:pt idx="32">
                  <c:v>7</c:v>
                </c:pt>
                <c:pt idx="33">
                  <c:v>4</c:v>
                </c:pt>
                <c:pt idx="34">
                  <c:v>4</c:v>
                </c:pt>
              </c:numCache>
            </c:numRef>
          </c:val>
          <c:smooth val="0"/>
          <c:extLst>
            <c:ext xmlns:c16="http://schemas.microsoft.com/office/drawing/2014/chart" uri="{C3380CC4-5D6E-409C-BE32-E72D297353CC}">
              <c16:uniqueId val="{00000002-B934-B945-BB64-CC674DEFF958}"/>
            </c:ext>
          </c:extLst>
        </c:ser>
        <c:ser>
          <c:idx val="3"/>
          <c:order val="3"/>
          <c:tx>
            <c:strRef>
              <c:f>'Number of methods_200921'!$X$1</c:f>
              <c:strCache>
                <c:ptCount val="1"/>
                <c:pt idx="0">
                  <c:v>Portfolio study (n = 30)</c:v>
                </c:pt>
              </c:strCache>
            </c:strRef>
          </c:tx>
          <c:spPr>
            <a:ln w="6350" cmpd="sng"/>
          </c:spPr>
          <c:marker>
            <c:spPr>
              <a:ln w="6350" cmpd="sng"/>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methods_200921'!$X$2:$X$36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1</c:v>
                </c:pt>
                <c:pt idx="17">
                  <c:v>0</c:v>
                </c:pt>
                <c:pt idx="18">
                  <c:v>0</c:v>
                </c:pt>
                <c:pt idx="19">
                  <c:v>0</c:v>
                </c:pt>
                <c:pt idx="20">
                  <c:v>0</c:v>
                </c:pt>
                <c:pt idx="21">
                  <c:v>2</c:v>
                </c:pt>
                <c:pt idx="22">
                  <c:v>1</c:v>
                </c:pt>
                <c:pt idx="23">
                  <c:v>1</c:v>
                </c:pt>
                <c:pt idx="24">
                  <c:v>4</c:v>
                </c:pt>
                <c:pt idx="25">
                  <c:v>2</c:v>
                </c:pt>
                <c:pt idx="26">
                  <c:v>1</c:v>
                </c:pt>
                <c:pt idx="27">
                  <c:v>3</c:v>
                </c:pt>
                <c:pt idx="28">
                  <c:v>2</c:v>
                </c:pt>
                <c:pt idx="29">
                  <c:v>1</c:v>
                </c:pt>
                <c:pt idx="30">
                  <c:v>2</c:v>
                </c:pt>
                <c:pt idx="31">
                  <c:v>2</c:v>
                </c:pt>
                <c:pt idx="32">
                  <c:v>2</c:v>
                </c:pt>
                <c:pt idx="33">
                  <c:v>3</c:v>
                </c:pt>
                <c:pt idx="34">
                  <c:v>2</c:v>
                </c:pt>
              </c:numCache>
            </c:numRef>
          </c:val>
          <c:smooth val="0"/>
          <c:extLst>
            <c:ext xmlns:c16="http://schemas.microsoft.com/office/drawing/2014/chart" uri="{C3380CC4-5D6E-409C-BE32-E72D297353CC}">
              <c16:uniqueId val="{00000003-B934-B945-BB64-CC674DEFF958}"/>
            </c:ext>
          </c:extLst>
        </c:ser>
        <c:ser>
          <c:idx val="4"/>
          <c:order val="4"/>
          <c:tx>
            <c:strRef>
              <c:f>'Number of methods_200921'!$Z$1</c:f>
              <c:strCache>
                <c:ptCount val="1"/>
                <c:pt idx="0">
                  <c:v>Stock return response model (n = 75)</c:v>
                </c:pt>
              </c:strCache>
            </c:strRef>
          </c:tx>
          <c:spPr>
            <a:ln w="6350" cmpd="sng">
              <a:solidFill>
                <a:srgbClr val="4F81BD"/>
              </a:solidFill>
            </a:ln>
          </c:spPr>
          <c:marker>
            <c:spPr>
              <a:ln w="6350" cmpd="sng">
                <a:solidFill>
                  <a:srgbClr val="4F81BD"/>
                </a:solidFill>
              </a:ln>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methods_200921'!$Z$2:$Z$36</c:f>
              <c:numCache>
                <c:formatCode>General</c:formatCode>
                <c:ptCount val="35"/>
                <c:pt idx="0">
                  <c:v>0</c:v>
                </c:pt>
                <c:pt idx="1">
                  <c:v>0</c:v>
                </c:pt>
                <c:pt idx="2">
                  <c:v>0</c:v>
                </c:pt>
                <c:pt idx="3">
                  <c:v>0</c:v>
                </c:pt>
                <c:pt idx="4">
                  <c:v>0</c:v>
                </c:pt>
                <c:pt idx="5">
                  <c:v>0</c:v>
                </c:pt>
                <c:pt idx="6">
                  <c:v>0</c:v>
                </c:pt>
                <c:pt idx="7">
                  <c:v>1</c:v>
                </c:pt>
                <c:pt idx="8">
                  <c:v>0</c:v>
                </c:pt>
                <c:pt idx="9">
                  <c:v>1</c:v>
                </c:pt>
                <c:pt idx="10">
                  <c:v>0</c:v>
                </c:pt>
                <c:pt idx="11">
                  <c:v>0</c:v>
                </c:pt>
                <c:pt idx="12">
                  <c:v>0</c:v>
                </c:pt>
                <c:pt idx="13">
                  <c:v>1</c:v>
                </c:pt>
                <c:pt idx="14">
                  <c:v>0</c:v>
                </c:pt>
                <c:pt idx="15">
                  <c:v>0</c:v>
                </c:pt>
                <c:pt idx="16">
                  <c:v>1</c:v>
                </c:pt>
                <c:pt idx="17">
                  <c:v>1</c:v>
                </c:pt>
                <c:pt idx="18">
                  <c:v>1</c:v>
                </c:pt>
                <c:pt idx="19">
                  <c:v>0</c:v>
                </c:pt>
                <c:pt idx="20">
                  <c:v>1</c:v>
                </c:pt>
                <c:pt idx="21">
                  <c:v>3</c:v>
                </c:pt>
                <c:pt idx="22">
                  <c:v>3</c:v>
                </c:pt>
                <c:pt idx="23">
                  <c:v>1</c:v>
                </c:pt>
                <c:pt idx="24">
                  <c:v>4</c:v>
                </c:pt>
                <c:pt idx="25">
                  <c:v>3</c:v>
                </c:pt>
                <c:pt idx="26">
                  <c:v>9</c:v>
                </c:pt>
                <c:pt idx="27">
                  <c:v>8</c:v>
                </c:pt>
                <c:pt idx="28">
                  <c:v>5</c:v>
                </c:pt>
                <c:pt idx="29">
                  <c:v>7</c:v>
                </c:pt>
                <c:pt idx="30">
                  <c:v>3</c:v>
                </c:pt>
                <c:pt idx="31">
                  <c:v>6</c:v>
                </c:pt>
                <c:pt idx="32">
                  <c:v>4</c:v>
                </c:pt>
                <c:pt idx="33">
                  <c:v>3</c:v>
                </c:pt>
                <c:pt idx="34">
                  <c:v>7</c:v>
                </c:pt>
              </c:numCache>
            </c:numRef>
          </c:val>
          <c:smooth val="0"/>
          <c:extLst>
            <c:ext xmlns:c16="http://schemas.microsoft.com/office/drawing/2014/chart" uri="{C3380CC4-5D6E-409C-BE32-E72D297353CC}">
              <c16:uniqueId val="{00000004-B934-B945-BB64-CC674DEFF958}"/>
            </c:ext>
          </c:extLst>
        </c:ser>
        <c:ser>
          <c:idx val="5"/>
          <c:order val="5"/>
          <c:tx>
            <c:strRef>
              <c:f>'Number of methods_200921'!$AB$1</c:f>
              <c:strCache>
                <c:ptCount val="1"/>
                <c:pt idx="0">
                  <c:v>Persistence modeling (n =16)</c:v>
                </c:pt>
              </c:strCache>
            </c:strRef>
          </c:tx>
          <c:spPr>
            <a:ln w="6350" cmpd="sng"/>
          </c:spPr>
          <c:marker>
            <c:spPr>
              <a:ln w="6350" cmpd="sng"/>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methods_200921'!$AB$2:$AB$36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0</c:v>
                </c:pt>
                <c:pt idx="24">
                  <c:v>1</c:v>
                </c:pt>
                <c:pt idx="25">
                  <c:v>1</c:v>
                </c:pt>
                <c:pt idx="26">
                  <c:v>2</c:v>
                </c:pt>
                <c:pt idx="27">
                  <c:v>1</c:v>
                </c:pt>
                <c:pt idx="28">
                  <c:v>3</c:v>
                </c:pt>
                <c:pt idx="29">
                  <c:v>2</c:v>
                </c:pt>
                <c:pt idx="30">
                  <c:v>0</c:v>
                </c:pt>
                <c:pt idx="31">
                  <c:v>2</c:v>
                </c:pt>
                <c:pt idx="32">
                  <c:v>0</c:v>
                </c:pt>
                <c:pt idx="33">
                  <c:v>1</c:v>
                </c:pt>
                <c:pt idx="34">
                  <c:v>1</c:v>
                </c:pt>
              </c:numCache>
            </c:numRef>
          </c:val>
          <c:smooth val="0"/>
          <c:extLst>
            <c:ext xmlns:c16="http://schemas.microsoft.com/office/drawing/2014/chart" uri="{C3380CC4-5D6E-409C-BE32-E72D297353CC}">
              <c16:uniqueId val="{00000005-B934-B945-BB64-CC674DEFF958}"/>
            </c:ext>
          </c:extLst>
        </c:ser>
        <c:ser>
          <c:idx val="6"/>
          <c:order val="6"/>
          <c:tx>
            <c:strRef>
              <c:f>'Number of methods_200921'!$AD$1</c:f>
              <c:strCache>
                <c:ptCount val="1"/>
                <c:pt idx="0">
                  <c:v>Risk/volatility model (n = 44)</c:v>
                </c:pt>
              </c:strCache>
            </c:strRef>
          </c:tx>
          <c:spPr>
            <a:ln w="6350" cmpd="sng"/>
          </c:spPr>
          <c:marker>
            <c:spPr>
              <a:ln w="6350" cmpd="sng"/>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methods_200921'!$AD$2:$AD$36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c:v>
                </c:pt>
                <c:pt idx="21">
                  <c:v>0</c:v>
                </c:pt>
                <c:pt idx="22">
                  <c:v>1</c:v>
                </c:pt>
                <c:pt idx="23">
                  <c:v>2</c:v>
                </c:pt>
                <c:pt idx="24">
                  <c:v>5</c:v>
                </c:pt>
                <c:pt idx="25">
                  <c:v>2</c:v>
                </c:pt>
                <c:pt idx="26">
                  <c:v>3</c:v>
                </c:pt>
                <c:pt idx="27">
                  <c:v>2</c:v>
                </c:pt>
                <c:pt idx="28">
                  <c:v>3</c:v>
                </c:pt>
                <c:pt idx="29">
                  <c:v>2</c:v>
                </c:pt>
                <c:pt idx="30">
                  <c:v>4</c:v>
                </c:pt>
                <c:pt idx="31">
                  <c:v>4</c:v>
                </c:pt>
                <c:pt idx="32">
                  <c:v>6</c:v>
                </c:pt>
                <c:pt idx="33">
                  <c:v>2</c:v>
                </c:pt>
                <c:pt idx="34">
                  <c:v>6</c:v>
                </c:pt>
              </c:numCache>
            </c:numRef>
          </c:val>
          <c:smooth val="0"/>
          <c:extLst>
            <c:ext xmlns:c16="http://schemas.microsoft.com/office/drawing/2014/chart" uri="{C3380CC4-5D6E-409C-BE32-E72D297353CC}">
              <c16:uniqueId val="{00000006-B934-B945-BB64-CC674DEFF958}"/>
            </c:ext>
          </c:extLst>
        </c:ser>
        <c:ser>
          <c:idx val="7"/>
          <c:order val="7"/>
          <c:tx>
            <c:strRef>
              <c:f>'Number of methods_200921'!$AF$1</c:f>
              <c:strCache>
                <c:ptCount val="1"/>
                <c:pt idx="0">
                  <c:v>Marketing-based valuation model 
(n = 7)</c:v>
                </c:pt>
              </c:strCache>
            </c:strRef>
          </c:tx>
          <c:spPr>
            <a:ln w="6350" cmpd="sng"/>
          </c:spPr>
          <c:marker>
            <c:spPr>
              <a:ln w="6350" cmpd="sng"/>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methods_200921'!$AF$2:$AF$36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0</c:v>
                </c:pt>
                <c:pt idx="24">
                  <c:v>2</c:v>
                </c:pt>
                <c:pt idx="25">
                  <c:v>1</c:v>
                </c:pt>
                <c:pt idx="26">
                  <c:v>0</c:v>
                </c:pt>
                <c:pt idx="27">
                  <c:v>1</c:v>
                </c:pt>
                <c:pt idx="28">
                  <c:v>0</c:v>
                </c:pt>
                <c:pt idx="29">
                  <c:v>0</c:v>
                </c:pt>
                <c:pt idx="30">
                  <c:v>0</c:v>
                </c:pt>
                <c:pt idx="31">
                  <c:v>0</c:v>
                </c:pt>
                <c:pt idx="32">
                  <c:v>1</c:v>
                </c:pt>
                <c:pt idx="33">
                  <c:v>1</c:v>
                </c:pt>
                <c:pt idx="34">
                  <c:v>0</c:v>
                </c:pt>
              </c:numCache>
            </c:numRef>
          </c:val>
          <c:smooth val="0"/>
          <c:extLst>
            <c:ext xmlns:c16="http://schemas.microsoft.com/office/drawing/2014/chart" uri="{C3380CC4-5D6E-409C-BE32-E72D297353CC}">
              <c16:uniqueId val="{00000007-B934-B945-BB64-CC674DEFF958}"/>
            </c:ext>
          </c:extLst>
        </c:ser>
        <c:ser>
          <c:idx val="8"/>
          <c:order val="8"/>
          <c:tx>
            <c:strRef>
              <c:f>'Number of methods_200921'!$AH$1</c:f>
              <c:strCache>
                <c:ptCount val="1"/>
                <c:pt idx="0">
                  <c:v>Model with other performance 
outcome (n = 54)</c:v>
                </c:pt>
              </c:strCache>
            </c:strRef>
          </c:tx>
          <c:spPr>
            <a:ln w="6350" cmpd="sng"/>
          </c:spPr>
          <c:marker>
            <c:spPr>
              <a:ln w="6350" cmpd="sng"/>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methods_200921'!$AH$2:$AH$36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0</c:v>
                </c:pt>
                <c:pt idx="18">
                  <c:v>0</c:v>
                </c:pt>
                <c:pt idx="19">
                  <c:v>2</c:v>
                </c:pt>
                <c:pt idx="20">
                  <c:v>0</c:v>
                </c:pt>
                <c:pt idx="21">
                  <c:v>0</c:v>
                </c:pt>
                <c:pt idx="22">
                  <c:v>0</c:v>
                </c:pt>
                <c:pt idx="23">
                  <c:v>0</c:v>
                </c:pt>
                <c:pt idx="24">
                  <c:v>3</c:v>
                </c:pt>
                <c:pt idx="25">
                  <c:v>1</c:v>
                </c:pt>
                <c:pt idx="26">
                  <c:v>5</c:v>
                </c:pt>
                <c:pt idx="27">
                  <c:v>4</c:v>
                </c:pt>
                <c:pt idx="28">
                  <c:v>10</c:v>
                </c:pt>
                <c:pt idx="29">
                  <c:v>5</c:v>
                </c:pt>
                <c:pt idx="30">
                  <c:v>2</c:v>
                </c:pt>
                <c:pt idx="31">
                  <c:v>1</c:v>
                </c:pt>
                <c:pt idx="32">
                  <c:v>9</c:v>
                </c:pt>
                <c:pt idx="33">
                  <c:v>7</c:v>
                </c:pt>
                <c:pt idx="34">
                  <c:v>3</c:v>
                </c:pt>
              </c:numCache>
            </c:numRef>
          </c:val>
          <c:smooth val="0"/>
          <c:extLst>
            <c:ext xmlns:c16="http://schemas.microsoft.com/office/drawing/2014/chart" uri="{C3380CC4-5D6E-409C-BE32-E72D297353CC}">
              <c16:uniqueId val="{00000008-B934-B945-BB64-CC674DEFF958}"/>
            </c:ext>
          </c:extLst>
        </c:ser>
        <c:ser>
          <c:idx val="9"/>
          <c:order val="9"/>
          <c:tx>
            <c:strRef>
              <c:f>'Number of methods_200921'!$AJ$1</c:f>
              <c:strCache>
                <c:ptCount val="1"/>
                <c:pt idx="0">
                  <c:v>Feedback model (n = 46)</c:v>
                </c:pt>
              </c:strCache>
            </c:strRef>
          </c:tx>
          <c:spPr>
            <a:ln w="9525"/>
          </c:spP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methods_200921'!$AJ$2:$AJ$36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c:v>
                </c:pt>
                <c:pt idx="21">
                  <c:v>1</c:v>
                </c:pt>
                <c:pt idx="22">
                  <c:v>0</c:v>
                </c:pt>
                <c:pt idx="23">
                  <c:v>1</c:v>
                </c:pt>
                <c:pt idx="24">
                  <c:v>3</c:v>
                </c:pt>
                <c:pt idx="25">
                  <c:v>0</c:v>
                </c:pt>
                <c:pt idx="26">
                  <c:v>1</c:v>
                </c:pt>
                <c:pt idx="27">
                  <c:v>2</c:v>
                </c:pt>
                <c:pt idx="28">
                  <c:v>2</c:v>
                </c:pt>
                <c:pt idx="29">
                  <c:v>3</c:v>
                </c:pt>
                <c:pt idx="30">
                  <c:v>8</c:v>
                </c:pt>
                <c:pt idx="31">
                  <c:v>5</c:v>
                </c:pt>
                <c:pt idx="32">
                  <c:v>5</c:v>
                </c:pt>
                <c:pt idx="33">
                  <c:v>4</c:v>
                </c:pt>
                <c:pt idx="34">
                  <c:v>8</c:v>
                </c:pt>
              </c:numCache>
            </c:numRef>
          </c:val>
          <c:smooth val="0"/>
          <c:extLst>
            <c:ext xmlns:c16="http://schemas.microsoft.com/office/drawing/2014/chart" uri="{C3380CC4-5D6E-409C-BE32-E72D297353CC}">
              <c16:uniqueId val="{00000009-B934-B945-BB64-CC674DEFF958}"/>
            </c:ext>
          </c:extLst>
        </c:ser>
        <c:ser>
          <c:idx val="10"/>
          <c:order val="10"/>
          <c:tx>
            <c:strRef>
              <c:f>'Number of methods_200921'!$AL$1</c:f>
              <c:strCache>
                <c:ptCount val="1"/>
                <c:pt idx="0">
                  <c:v>Structural equation model (n = 5)</c:v>
                </c:pt>
              </c:strCache>
            </c:strRef>
          </c:tx>
          <c:spPr>
            <a:ln w="12700"/>
          </c:spP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methods_200921'!$AL$2:$AL$36</c:f>
              <c:numCache>
                <c:formatCode>General</c:formatCode>
                <c:ptCount val="3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0</c:v>
                </c:pt>
                <c:pt idx="23">
                  <c:v>0</c:v>
                </c:pt>
                <c:pt idx="24">
                  <c:v>1</c:v>
                </c:pt>
                <c:pt idx="25">
                  <c:v>1</c:v>
                </c:pt>
                <c:pt idx="26">
                  <c:v>0</c:v>
                </c:pt>
                <c:pt idx="27">
                  <c:v>1</c:v>
                </c:pt>
                <c:pt idx="28">
                  <c:v>0</c:v>
                </c:pt>
                <c:pt idx="29">
                  <c:v>0</c:v>
                </c:pt>
                <c:pt idx="30">
                  <c:v>0</c:v>
                </c:pt>
                <c:pt idx="31">
                  <c:v>0</c:v>
                </c:pt>
                <c:pt idx="32">
                  <c:v>0</c:v>
                </c:pt>
                <c:pt idx="33">
                  <c:v>0</c:v>
                </c:pt>
                <c:pt idx="34">
                  <c:v>1</c:v>
                </c:pt>
              </c:numCache>
            </c:numRef>
          </c:val>
          <c:smooth val="0"/>
          <c:extLst>
            <c:ext xmlns:c16="http://schemas.microsoft.com/office/drawing/2014/chart" uri="{C3380CC4-5D6E-409C-BE32-E72D297353CC}">
              <c16:uniqueId val="{0000000A-B934-B945-BB64-CC674DEFF958}"/>
            </c:ext>
          </c:extLst>
        </c:ser>
        <c:ser>
          <c:idx val="11"/>
          <c:order val="11"/>
          <c:tx>
            <c:strRef>
              <c:f>'Number of methods_200921'!$AN$1</c:f>
              <c:strCache>
                <c:ptCount val="1"/>
                <c:pt idx="0">
                  <c:v>Sum (n = 458 methods in 285 studies)</c:v>
                </c:pt>
              </c:strCache>
            </c:strRef>
          </c:tx>
          <c:spPr>
            <a:ln w="12700">
              <a:solidFill>
                <a:schemeClr val="tx1"/>
              </a:solidFill>
            </a:ln>
          </c:spPr>
          <c:marker>
            <c:spPr>
              <a:solidFill>
                <a:schemeClr val="tx1"/>
              </a:solidFill>
              <a:ln>
                <a:solidFill>
                  <a:schemeClr val="tx1"/>
                </a:solidFill>
              </a:ln>
            </c:spPr>
          </c:marker>
          <c:cat>
            <c:numRef>
              <c:f>'Number of methods_200921'!$Q$2:$Q$36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'Number of methods_200921'!$AN$2:$AN$36</c:f>
              <c:numCache>
                <c:formatCode>General</c:formatCode>
                <c:ptCount val="35"/>
                <c:pt idx="0">
                  <c:v>1</c:v>
                </c:pt>
                <c:pt idx="1">
                  <c:v>0</c:v>
                </c:pt>
                <c:pt idx="2">
                  <c:v>1</c:v>
                </c:pt>
                <c:pt idx="3">
                  <c:v>0</c:v>
                </c:pt>
                <c:pt idx="4">
                  <c:v>0</c:v>
                </c:pt>
                <c:pt idx="5">
                  <c:v>0</c:v>
                </c:pt>
                <c:pt idx="6">
                  <c:v>0</c:v>
                </c:pt>
                <c:pt idx="7">
                  <c:v>1</c:v>
                </c:pt>
                <c:pt idx="8">
                  <c:v>1</c:v>
                </c:pt>
                <c:pt idx="9">
                  <c:v>2</c:v>
                </c:pt>
                <c:pt idx="10">
                  <c:v>3</c:v>
                </c:pt>
                <c:pt idx="11">
                  <c:v>0</c:v>
                </c:pt>
                <c:pt idx="12">
                  <c:v>0</c:v>
                </c:pt>
                <c:pt idx="13">
                  <c:v>7</c:v>
                </c:pt>
                <c:pt idx="14">
                  <c:v>0</c:v>
                </c:pt>
                <c:pt idx="15">
                  <c:v>1</c:v>
                </c:pt>
                <c:pt idx="16">
                  <c:v>3</c:v>
                </c:pt>
                <c:pt idx="17">
                  <c:v>2</c:v>
                </c:pt>
                <c:pt idx="18">
                  <c:v>2</c:v>
                </c:pt>
                <c:pt idx="19">
                  <c:v>11</c:v>
                </c:pt>
                <c:pt idx="20">
                  <c:v>10</c:v>
                </c:pt>
                <c:pt idx="21">
                  <c:v>13</c:v>
                </c:pt>
                <c:pt idx="22">
                  <c:v>8</c:v>
                </c:pt>
                <c:pt idx="23">
                  <c:v>14</c:v>
                </c:pt>
                <c:pt idx="24">
                  <c:v>42</c:v>
                </c:pt>
                <c:pt idx="25">
                  <c:v>16</c:v>
                </c:pt>
                <c:pt idx="26">
                  <c:v>24</c:v>
                </c:pt>
                <c:pt idx="27">
                  <c:v>28</c:v>
                </c:pt>
                <c:pt idx="28">
                  <c:v>38</c:v>
                </c:pt>
                <c:pt idx="29">
                  <c:v>28</c:v>
                </c:pt>
                <c:pt idx="30">
                  <c:v>32</c:v>
                </c:pt>
                <c:pt idx="31">
                  <c:v>32</c:v>
                </c:pt>
                <c:pt idx="32">
                  <c:v>44</c:v>
                </c:pt>
                <c:pt idx="33">
                  <c:v>38</c:v>
                </c:pt>
                <c:pt idx="34">
                  <c:v>43</c:v>
                </c:pt>
              </c:numCache>
            </c:numRef>
          </c:val>
          <c:smooth val="0"/>
          <c:extLst>
            <c:ext xmlns:c16="http://schemas.microsoft.com/office/drawing/2014/chart" uri="{C3380CC4-5D6E-409C-BE32-E72D297353CC}">
              <c16:uniqueId val="{0000000B-B934-B945-BB64-CC674DEFF958}"/>
            </c:ext>
          </c:extLst>
        </c:ser>
        <c:dLbls>
          <c:showLegendKey val="0"/>
          <c:showVal val="0"/>
          <c:showCatName val="0"/>
          <c:showSerName val="0"/>
          <c:showPercent val="0"/>
          <c:showBubbleSize val="0"/>
        </c:dLbls>
        <c:marker val="1"/>
        <c:smooth val="0"/>
        <c:axId val="-2109668504"/>
        <c:axId val="-2109662664"/>
      </c:lineChart>
      <c:catAx>
        <c:axId val="-2109668504"/>
        <c:scaling>
          <c:orientation val="minMax"/>
        </c:scaling>
        <c:delete val="0"/>
        <c:axPos val="b"/>
        <c:numFmt formatCode="General" sourceLinked="1"/>
        <c:majorTickMark val="out"/>
        <c:minorTickMark val="none"/>
        <c:tickLblPos val="nextTo"/>
        <c:txPr>
          <a:bodyPr rot="-5400000" vert="horz"/>
          <a:lstStyle/>
          <a:p>
            <a:pPr>
              <a:defRPr sz="1200"/>
            </a:pPr>
            <a:endParaRPr lang="en-US"/>
          </a:p>
        </c:txPr>
        <c:crossAx val="-2109662664"/>
        <c:crosses val="autoZero"/>
        <c:auto val="1"/>
        <c:lblAlgn val="ctr"/>
        <c:lblOffset val="100"/>
        <c:tickLblSkip val="2"/>
        <c:noMultiLvlLbl val="0"/>
      </c:catAx>
      <c:valAx>
        <c:axId val="-2109662664"/>
        <c:scaling>
          <c:orientation val="minMax"/>
        </c:scaling>
        <c:delete val="0"/>
        <c:axPos val="l"/>
        <c:numFmt formatCode="General" sourceLinked="1"/>
        <c:majorTickMark val="out"/>
        <c:minorTickMark val="none"/>
        <c:tickLblPos val="nextTo"/>
        <c:txPr>
          <a:bodyPr/>
          <a:lstStyle/>
          <a:p>
            <a:pPr>
              <a:defRPr sz="1200"/>
            </a:pPr>
            <a:endParaRPr lang="en-US"/>
          </a:p>
        </c:txPr>
        <c:crossAx val="-2109668504"/>
        <c:crosses val="autoZero"/>
        <c:crossBetween val="between"/>
      </c:valAx>
    </c:plotArea>
    <c:legend>
      <c:legendPos val="r"/>
      <c:layout>
        <c:manualLayout>
          <c:xMode val="edge"/>
          <c:yMode val="edge"/>
          <c:x val="0.66893921223429498"/>
          <c:y val="3.3241603728105397E-2"/>
          <c:w val="0.31613541967165998"/>
          <c:h val="0.95139027264449105"/>
        </c:manualLayout>
      </c:layout>
      <c:overlay val="0"/>
      <c:txPr>
        <a:bodyPr/>
        <a:lstStyle/>
        <a:p>
          <a:pPr>
            <a:defRPr sz="1000"/>
          </a:pPr>
          <a:endParaRPr lang="en-US"/>
        </a:p>
      </c:txPr>
    </c:legend>
    <c:plotVisOnly val="1"/>
    <c:dispBlanksAs val="zero"/>
    <c:showDLblsOverMax val="0"/>
  </c:chart>
  <c:spPr>
    <a:ln>
      <a:noFill/>
    </a:ln>
  </c:spPr>
  <c:txPr>
    <a:bodyPr/>
    <a:lstStyle/>
    <a:p>
      <a:pPr>
        <a:defRPr sz="1200">
          <a:latin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3AB288-6B24-456A-ABF2-DA02C10BA7F1}" type="datetimeFigureOut">
              <a:rPr lang="en-US" smtClean="0"/>
              <a:t>1/30/2023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9256E9-4E31-4645-91D5-9EFC9D71AE86}" type="slidenum">
              <a:rPr lang="en-US" smtClean="0"/>
              <a:t>‹#›</a:t>
            </a:fld>
            <a:endParaRPr lang="en-US"/>
          </a:p>
        </p:txBody>
      </p:sp>
    </p:spTree>
    <p:extLst>
      <p:ext uri="{BB962C8B-B14F-4D97-AF65-F5344CB8AC3E}">
        <p14:creationId xmlns:p14="http://schemas.microsoft.com/office/powerpoint/2010/main" val="1862260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161185-AF4B-134A-BCB4-77658EE47428}" type="datetimeFigureOut">
              <a:rPr lang="de-DE" smtClean="0"/>
              <a:t>30.01.2023</a:t>
            </a:fld>
            <a:endParaRPr lang="en-US"/>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27F48-9258-084E-B9CA-5DF46743D0C4}" type="slidenum">
              <a:rPr lang="en-US" smtClean="0"/>
              <a:t>‹#›</a:t>
            </a:fld>
            <a:endParaRPr lang="en-US"/>
          </a:p>
        </p:txBody>
      </p:sp>
    </p:spTree>
    <p:extLst>
      <p:ext uri="{BB962C8B-B14F-4D97-AF65-F5344CB8AC3E}">
        <p14:creationId xmlns:p14="http://schemas.microsoft.com/office/powerpoint/2010/main" val="29656500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Link to the IJRM paper in the chat</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727F48-9258-084E-B9CA-5DF46743D0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202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empirical generalizations in Edeling and Fischer (2016) are, by definition, restricted to publicly listed firms.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their results were corroborated in a study on the relative importance of brand and customer relationship value for over 5000 mergers and acquisitions between 2003 and 2013 (Binder and Hanssens 2015). These mergers and acquisitions cover both public and private firms and reflect actual prices paid for companies.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results are shown in Figure 4. They demonstrate the </a:t>
            </a:r>
            <a:r>
              <a:rPr lang="en-US" sz="1200" i="1" kern="1200" dirty="0">
                <a:solidFill>
                  <a:schemeClr val="tx1"/>
                </a:solidFill>
                <a:effectLst/>
                <a:latin typeface="+mn-lt"/>
                <a:ea typeface="+mn-ea"/>
                <a:cs typeface="+mn-cs"/>
              </a:rPr>
              <a:t>inverse movement</a:t>
            </a:r>
            <a:r>
              <a:rPr lang="en-US" sz="1200" kern="1200" dirty="0">
                <a:solidFill>
                  <a:schemeClr val="tx1"/>
                </a:solidFill>
                <a:effectLst/>
                <a:latin typeface="+mn-lt"/>
                <a:ea typeface="+mn-ea"/>
                <a:cs typeface="+mn-cs"/>
              </a:rPr>
              <a:t> of these two metrics over time.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Brand importance declined from about 19 percent of purchase price to around 9 percent, whereas customer relationship value increased from about 8 percent to 17 percent over the same time period.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authors’ interpretation of these trends is that the recent abundance of high-quality customer data enables companies to maintain stronger customer relationships than in the past. While brand remains an important asset, monitoring and modeling these customer data have become increasingly relevant in customer relationship management and, ultimately, in driving firm value.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08727F48-9258-084E-B9CA-5DF46743D0C4}" type="slidenum">
              <a:rPr lang="en-US" smtClean="0"/>
              <a:t>13</a:t>
            </a:fld>
            <a:endParaRPr lang="en-US"/>
          </a:p>
        </p:txBody>
      </p:sp>
    </p:spTree>
    <p:extLst>
      <p:ext uri="{BB962C8B-B14F-4D97-AF65-F5344CB8AC3E}">
        <p14:creationId xmlns:p14="http://schemas.microsoft.com/office/powerpoint/2010/main" val="3605874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 investors recognize the importance of customer satisfaction? It is often assumed that investors (and, therefore, the stock market overall) react only to changes in firm’s expected future earnings, which sometimes leads to a perception that “only quarterly earnings reports matter.” However, careful empirical research into the determinants of stock prices and stock returns have shown otherwise. For example, </a:t>
            </a:r>
            <a:r>
              <a:rPr lang="en-US" sz="1200" kern="1200" dirty="0" err="1">
                <a:solidFill>
                  <a:schemeClr val="tx1"/>
                </a:solidFill>
                <a:effectLst/>
                <a:latin typeface="+mn-lt"/>
                <a:ea typeface="+mn-ea"/>
                <a:cs typeface="+mn-cs"/>
              </a:rPr>
              <a:t>Fornell</a:t>
            </a:r>
            <a:r>
              <a:rPr lang="en-US" sz="1200" kern="1200" dirty="0">
                <a:solidFill>
                  <a:schemeClr val="tx1"/>
                </a:solidFill>
                <a:effectLst/>
                <a:latin typeface="+mn-lt"/>
                <a:ea typeface="+mn-ea"/>
                <a:cs typeface="+mn-cs"/>
              </a:rPr>
              <a:t> et al. (2016) document that, over a 15-year period (2000-2014), an investment portfolio based on firms’ customer satisfaction scores, would have yielded a cumulative return of 518 percent. By comparison, and as shown in Figure 3, investing in the S&amp;P500 would have yielded a cumulative return of 31 percent over the same time period. Note that this long sample period includes the major financial crisis that started in 2007.</a:t>
            </a:r>
            <a:endParaRPr lang="en-US" dirty="0"/>
          </a:p>
        </p:txBody>
      </p:sp>
      <p:sp>
        <p:nvSpPr>
          <p:cNvPr id="4" name="Slide Number Placeholder 3"/>
          <p:cNvSpPr>
            <a:spLocks noGrp="1"/>
          </p:cNvSpPr>
          <p:nvPr>
            <p:ph type="sldNum" sz="quarter" idx="10"/>
          </p:nvPr>
        </p:nvSpPr>
        <p:spPr/>
        <p:txBody>
          <a:bodyPr/>
          <a:lstStyle/>
          <a:p>
            <a:fld id="{08727F48-9258-084E-B9CA-5DF46743D0C4}" type="slidenum">
              <a:rPr lang="en-US" smtClean="0"/>
              <a:t>14</a:t>
            </a:fld>
            <a:endParaRPr lang="en-US"/>
          </a:p>
        </p:txBody>
      </p:sp>
    </p:spTree>
    <p:extLst>
      <p:ext uri="{BB962C8B-B14F-4D97-AF65-F5344CB8AC3E}">
        <p14:creationId xmlns:p14="http://schemas.microsoft.com/office/powerpoint/2010/main" val="226633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727F48-9258-084E-B9CA-5DF46743D0C4}" type="slidenum">
              <a:rPr lang="en-US" smtClean="0"/>
              <a:t>15</a:t>
            </a:fld>
            <a:endParaRPr lang="en-US"/>
          </a:p>
        </p:txBody>
      </p:sp>
    </p:spTree>
    <p:extLst>
      <p:ext uri="{BB962C8B-B14F-4D97-AF65-F5344CB8AC3E}">
        <p14:creationId xmlns:p14="http://schemas.microsoft.com/office/powerpoint/2010/main" val="201636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D3ABD2-981F-4DD1-B8D0-2E88B341490B}"/>
              </a:ext>
            </a:extLst>
          </p:cNvPr>
          <p:cNvSpPr>
            <a:spLocks noGrp="1" noChangeArrowheads="1"/>
          </p:cNvSpPr>
          <p:nvPr>
            <p:ph type="sldNum" sz="quarter" idx="5"/>
          </p:nvPr>
        </p:nvSpPr>
        <p:spPr>
          <a:ln/>
        </p:spPr>
        <p:txBody>
          <a:bodyPr/>
          <a:lstStyle/>
          <a:p>
            <a:fld id="{90B661F1-12A6-4F12-AF0E-5E55986476E5}" type="slidenum">
              <a:rPr lang="en-US" altLang="en-US"/>
              <a:pPr/>
              <a:t>17</a:t>
            </a:fld>
            <a:endParaRPr lang="en-US" altLang="en-US"/>
          </a:p>
        </p:txBody>
      </p:sp>
      <p:sp>
        <p:nvSpPr>
          <p:cNvPr id="89090" name="Rectangle 2">
            <a:extLst>
              <a:ext uri="{FF2B5EF4-FFF2-40B4-BE49-F238E27FC236}">
                <a16:creationId xmlns:a16="http://schemas.microsoft.com/office/drawing/2014/main" id="{E9144E18-725B-46ED-8097-0E8E5B975B6F}"/>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4677476B-999F-4C8E-B65D-558E3084FA2D}"/>
              </a:ext>
            </a:extLst>
          </p:cNvPr>
          <p:cNvSpPr>
            <a:spLocks noGrp="1" noChangeArrowheads="1"/>
          </p:cNvSpPr>
          <p:nvPr>
            <p:ph type="body" idx="1"/>
          </p:nvPr>
        </p:nvSpPr>
        <p:spPr/>
        <p:txBody>
          <a:bodyPr/>
          <a:lstStyle/>
          <a:p>
            <a:r>
              <a:rPr lang="en-US" altLang="en-US" dirty="0"/>
              <a:t>How big are results? In hundreds of percentages see </a:t>
            </a:r>
            <a:r>
              <a:rPr lang="en-US" altLang="en-US" dirty="0" err="1"/>
              <a:t>Devinney</a:t>
            </a:r>
            <a:r>
              <a:rPr lang="en-US" altLang="en-US" dirty="0"/>
              <a:t> and Winer .25%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Make</a:t>
            </a:r>
            <a:r>
              <a:rPr lang="de-DE"/>
              <a:t> 4 </a:t>
            </a:r>
            <a:r>
              <a:rPr lang="de-DE" err="1"/>
              <a:t>sldes</a:t>
            </a:r>
            <a:r>
              <a:rPr lang="de-DE"/>
              <a:t> out </a:t>
            </a:r>
            <a:r>
              <a:rPr lang="de-DE" err="1"/>
              <a:t>of</a:t>
            </a:r>
            <a:r>
              <a:rPr lang="de-DE"/>
              <a:t> </a:t>
            </a:r>
            <a:r>
              <a:rPr lang="de-DE" err="1"/>
              <a:t>it</a:t>
            </a:r>
            <a:endParaRPr lang="de-DE"/>
          </a:p>
          <a:p>
            <a:endParaRPr lang="de-DE"/>
          </a:p>
          <a:p>
            <a:r>
              <a:rPr lang="de-DE" err="1"/>
              <a:t>Always</a:t>
            </a:r>
            <a:r>
              <a:rPr lang="de-DE"/>
              <a:t> </a:t>
            </a:r>
            <a:r>
              <a:rPr lang="de-DE" err="1"/>
              <a:t>highlight</a:t>
            </a:r>
            <a:r>
              <a:rPr lang="de-DE"/>
              <a:t> </a:t>
            </a:r>
            <a:r>
              <a:rPr lang="de-DE" err="1"/>
              <a:t>one</a:t>
            </a:r>
            <a:endParaRPr lang="de-DE"/>
          </a:p>
          <a:p>
            <a:endParaRPr lang="de-DE"/>
          </a:p>
          <a:p>
            <a:r>
              <a:rPr lang="de-DE"/>
              <a:t>Say </a:t>
            </a:r>
            <a:r>
              <a:rPr lang="de-DE" err="1"/>
              <a:t>that</a:t>
            </a:r>
            <a:r>
              <a:rPr lang="de-DE"/>
              <a:t> </a:t>
            </a:r>
            <a:r>
              <a:rPr lang="de-DE" err="1"/>
              <a:t>more</a:t>
            </a:r>
            <a:r>
              <a:rPr lang="de-DE"/>
              <a:t> </a:t>
            </a:r>
            <a:r>
              <a:rPr lang="de-DE" err="1"/>
              <a:t>is</a:t>
            </a:r>
            <a:r>
              <a:rPr lang="de-DE"/>
              <a:t> in </a:t>
            </a:r>
            <a:r>
              <a:rPr lang="de-DE" err="1"/>
              <a:t>the</a:t>
            </a:r>
            <a:r>
              <a:rPr lang="de-DE"/>
              <a:t> </a:t>
            </a:r>
            <a:r>
              <a:rPr lang="de-DE" err="1"/>
              <a:t>paper</a:t>
            </a:r>
            <a:endParaRPr lang="de-DE"/>
          </a:p>
        </p:txBody>
      </p:sp>
      <p:sp>
        <p:nvSpPr>
          <p:cNvPr id="4" name="Foliennummernplatzhalter 3"/>
          <p:cNvSpPr>
            <a:spLocks noGrp="1"/>
          </p:cNvSpPr>
          <p:nvPr>
            <p:ph type="sldNum" sz="quarter" idx="5"/>
          </p:nvPr>
        </p:nvSpPr>
        <p:spPr/>
        <p:txBody>
          <a:bodyPr/>
          <a:lstStyle/>
          <a:p>
            <a:fld id="{08727F48-9258-084E-B9CA-5DF46743D0C4}" type="slidenum">
              <a:rPr lang="en-US" smtClean="0"/>
              <a:t>19</a:t>
            </a:fld>
            <a:endParaRPr lang="en-US"/>
          </a:p>
        </p:txBody>
      </p:sp>
    </p:spTree>
    <p:extLst>
      <p:ext uri="{BB962C8B-B14F-4D97-AF65-F5344CB8AC3E}">
        <p14:creationId xmlns:p14="http://schemas.microsoft.com/office/powerpoint/2010/main" val="4256285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empirical generalizations in Edeling and Fischer (2016) are, by definition, restricted to publicly listed firms.  However, their results were corroborated in a study on the relative importance of brand and customer relationship value for over 5000 mergers and acquisitions between 2003 and 2013 (Binder and Hanssens 2015). These mergers and acquisitions cover both public and private firms and reflect actual prices paid for companies. The results are shown in Figure 4. They demonstrate the </a:t>
            </a:r>
            <a:r>
              <a:rPr lang="en-US" sz="1200" i="1" kern="1200" dirty="0">
                <a:solidFill>
                  <a:schemeClr val="tx1"/>
                </a:solidFill>
                <a:effectLst/>
                <a:latin typeface="+mn-lt"/>
                <a:ea typeface="+mn-ea"/>
                <a:cs typeface="+mn-cs"/>
              </a:rPr>
              <a:t>inverse movement</a:t>
            </a:r>
            <a:r>
              <a:rPr lang="en-US" sz="1200" kern="1200" dirty="0">
                <a:solidFill>
                  <a:schemeClr val="tx1"/>
                </a:solidFill>
                <a:effectLst/>
                <a:latin typeface="+mn-lt"/>
                <a:ea typeface="+mn-ea"/>
                <a:cs typeface="+mn-cs"/>
              </a:rPr>
              <a:t> of these two metrics over time. Brand importance declined from about 19 percent of purchase price to around 9 percent, whereas customer relationship value increased from about 8 percent to 17 percent over the same time period. The authors’ interpretation of these trends is that the recent abundance of high-quality customer data enables companies to maintain stronger customer relationships than in the past. While brand remains an important asset, monitoring and modeling these customer data have become increasingly relevant in customer relationship management and, ultimately, in driving firm value.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8727F48-9258-084E-B9CA-5DF46743D0C4}" type="slidenum">
              <a:rPr lang="en-US" smtClean="0"/>
              <a:t>20</a:t>
            </a:fld>
            <a:endParaRPr lang="en-US"/>
          </a:p>
        </p:txBody>
      </p:sp>
    </p:spTree>
    <p:extLst>
      <p:ext uri="{BB962C8B-B14F-4D97-AF65-F5344CB8AC3E}">
        <p14:creationId xmlns:p14="http://schemas.microsoft.com/office/powerpoint/2010/main" val="157901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8727F48-9258-084E-B9CA-5DF46743D0C4}" type="slidenum">
              <a:rPr lang="en-US" smtClean="0"/>
              <a:t>21</a:t>
            </a:fld>
            <a:endParaRPr lang="en-US"/>
          </a:p>
        </p:txBody>
      </p:sp>
    </p:spTree>
    <p:extLst>
      <p:ext uri="{BB962C8B-B14F-4D97-AF65-F5344CB8AC3E}">
        <p14:creationId xmlns:p14="http://schemas.microsoft.com/office/powerpoint/2010/main" val="1022846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u="none" dirty="0"/>
          </a:p>
          <a:p>
            <a:r>
              <a:rPr lang="en-US" sz="1200" u="none" kern="1200" dirty="0">
                <a:solidFill>
                  <a:schemeClr val="tx1"/>
                </a:solidFill>
                <a:effectLst/>
                <a:latin typeface="+mn-lt"/>
                <a:ea typeface="+mn-ea"/>
                <a:cs typeface="+mn-cs"/>
              </a:rPr>
              <a:t>describes the framework we use to categorize hitherto investigated metrics within the marketing-finance interface. </a:t>
            </a:r>
          </a:p>
          <a:p>
            <a:r>
              <a:rPr lang="en-US" sz="1200" u="none" kern="1200" dirty="0">
                <a:solidFill>
                  <a:schemeClr val="tx1"/>
                </a:solidFill>
                <a:effectLst/>
                <a:latin typeface="+mn-lt"/>
                <a:ea typeface="+mn-ea"/>
                <a:cs typeface="+mn-cs"/>
              </a:rPr>
              <a:t>The classical “4-P” conceptualization from marketing is augmented with customer-asset and brand-asset building actions and activities that involve more than one marketing-mix instrument (e.g., corporate social responsibility activities), leading to the creation of intangible marketing assets. The next step within the chain is the transfer of marketing actions and assets into product market performance (e.g., sales and market share) and accounting performance (e.g., revenues and profits). The “investor community” consists of two groups. </a:t>
            </a:r>
            <a:r>
              <a:rPr lang="en-US" sz="1200" i="1" u="none" strike="sngStrike" kern="1200" dirty="0">
                <a:solidFill>
                  <a:schemeClr val="tx1"/>
                </a:solidFill>
                <a:effectLst/>
                <a:latin typeface="+mn-lt"/>
                <a:ea typeface="+mn-ea"/>
                <a:cs typeface="+mn-cs"/>
              </a:rPr>
              <a:t>, </a:t>
            </a:r>
            <a:r>
              <a:rPr lang="en-US" sz="1200" i="1" u="none" kern="1200" dirty="0">
                <a:solidFill>
                  <a:schemeClr val="tx1"/>
                </a:solidFill>
                <a:effectLst/>
                <a:latin typeface="+mn-lt"/>
                <a:ea typeface="+mn-ea"/>
                <a:cs typeface="+mn-cs"/>
              </a:rPr>
              <a:t>analysts</a:t>
            </a:r>
            <a:r>
              <a:rPr lang="en-US" sz="1200" u="none" kern="1200" dirty="0">
                <a:solidFill>
                  <a:schemeClr val="tx1"/>
                </a:solidFill>
                <a:effectLst/>
                <a:latin typeface="+mn-lt"/>
                <a:ea typeface="+mn-ea"/>
                <a:cs typeface="+mn-cs"/>
              </a:rPr>
              <a:t> professionally evaluate the future potential of firms in terms of their stock market performance and </a:t>
            </a:r>
            <a:r>
              <a:rPr lang="en-US" sz="1200" i="1" u="none" kern="1200" dirty="0">
                <a:solidFill>
                  <a:schemeClr val="tx1"/>
                </a:solidFill>
                <a:effectLst/>
                <a:latin typeface="+mn-lt"/>
                <a:ea typeface="+mn-ea"/>
                <a:cs typeface="+mn-cs"/>
              </a:rPr>
              <a:t>investors</a:t>
            </a:r>
            <a:r>
              <a:rPr lang="en-US" sz="1200" u="none" kern="1200" dirty="0">
                <a:solidFill>
                  <a:schemeClr val="tx1"/>
                </a:solidFill>
                <a:effectLst/>
                <a:latin typeface="+mn-lt"/>
                <a:ea typeface="+mn-ea"/>
                <a:cs typeface="+mn-cs"/>
              </a:rPr>
              <a:t> (both individual and institutional) </a:t>
            </a:r>
            <a:r>
              <a:rPr lang="en-US" sz="1200" u="none" strike="sngStrike" kern="1200" dirty="0">
                <a:solidFill>
                  <a:schemeClr val="tx1"/>
                </a:solidFill>
                <a:effectLst/>
                <a:latin typeface="+mn-lt"/>
                <a:ea typeface="+mn-ea"/>
                <a:cs typeface="+mn-cs"/>
              </a:rPr>
              <a:t>who </a:t>
            </a:r>
            <a:r>
              <a:rPr lang="en-US" sz="1200" u="none" kern="1200" dirty="0">
                <a:solidFill>
                  <a:schemeClr val="tx1"/>
                </a:solidFill>
                <a:effectLst/>
                <a:latin typeface="+mn-lt"/>
                <a:ea typeface="+mn-ea"/>
                <a:cs typeface="+mn-cs"/>
              </a:rPr>
              <a:t>observe firms’ behavior and performance along the different stages of the value chain. They </a:t>
            </a:r>
            <a:r>
              <a:rPr lang="en-US" sz="1200" u="none" strike="sngStrike" kern="1200" dirty="0">
                <a:solidFill>
                  <a:schemeClr val="tx1"/>
                </a:solidFill>
                <a:effectLst/>
                <a:latin typeface="+mn-lt"/>
                <a:ea typeface="+mn-ea"/>
                <a:cs typeface="+mn-cs"/>
              </a:rPr>
              <a:t> and </a:t>
            </a:r>
            <a:r>
              <a:rPr lang="en-US" sz="1200" u="none" kern="1200" dirty="0">
                <a:solidFill>
                  <a:schemeClr val="tx1"/>
                </a:solidFill>
                <a:effectLst/>
                <a:latin typeface="+mn-lt"/>
                <a:ea typeface="+mn-ea"/>
                <a:cs typeface="+mn-cs"/>
              </a:rPr>
              <a:t>react with buy, hold, and sell recommendations (analysts) or buy, hold, and sell decisions (investors). These financial-market participants’ reactions culminate in financial-market performance metrics, which can be subsumed under the term firm value. </a:t>
            </a:r>
          </a:p>
          <a:p>
            <a:r>
              <a:rPr lang="en-US" sz="1200" u="none" kern="1200" dirty="0">
                <a:solidFill>
                  <a:schemeClr val="tx1"/>
                </a:solidFill>
                <a:effectLst/>
                <a:latin typeface="+mn-lt"/>
                <a:ea typeface="+mn-ea"/>
                <a:cs typeface="+mn-cs"/>
              </a:rPr>
              <a:t>This section is inspired by Edeling, Srinivasan and Hanssens (2021).  </a:t>
            </a:r>
          </a:p>
          <a:p>
            <a:endParaRPr lang="en-US" sz="1200" u="none"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Figure 2, we adopt the view of Moorman and Day (2016) that marketing organization is the strategic foundation for the functioning of the conversion of marketing actions into firm value along the marketing-finance value chain. Their view of the marketing organization is operationalized along four dimensions: </a:t>
            </a:r>
            <a:r>
              <a:rPr lang="en-US" sz="1200" i="1" kern="1200" dirty="0">
                <a:solidFill>
                  <a:schemeClr val="tx1"/>
                </a:solidFill>
                <a:effectLst/>
                <a:latin typeface="+mn-lt"/>
                <a:ea typeface="+mn-ea"/>
                <a:cs typeface="+mn-cs"/>
              </a:rPr>
              <a:t>capabilities</a:t>
            </a:r>
            <a:r>
              <a:rPr lang="en-US" sz="1200" kern="1200" dirty="0">
                <a:solidFill>
                  <a:schemeClr val="tx1"/>
                </a:solidFill>
                <a:effectLst/>
                <a:latin typeface="+mn-lt"/>
                <a:ea typeface="+mn-ea"/>
                <a:cs typeface="+mn-cs"/>
              </a:rPr>
              <a:t> (“complex bundles of firm-level skills and knowledge and firm adaptation to marketplace changes”), </a:t>
            </a:r>
            <a:r>
              <a:rPr lang="en-US" sz="1200" i="1" kern="1200" dirty="0">
                <a:solidFill>
                  <a:schemeClr val="tx1"/>
                </a:solidFill>
                <a:effectLst/>
                <a:latin typeface="+mn-lt"/>
                <a:ea typeface="+mn-ea"/>
                <a:cs typeface="+mn-cs"/>
              </a:rPr>
              <a:t>configuration</a:t>
            </a:r>
            <a:r>
              <a:rPr lang="en-US" sz="1200" kern="1200" dirty="0">
                <a:solidFill>
                  <a:schemeClr val="tx1"/>
                </a:solidFill>
                <a:effectLst/>
                <a:latin typeface="+mn-lt"/>
                <a:ea typeface="+mn-ea"/>
                <a:cs typeface="+mn-cs"/>
              </a:rPr>
              <a:t> (“organizational structures, metrics, and incentives/control systems that shape marketing activities”), </a:t>
            </a:r>
            <a:r>
              <a:rPr lang="en-US" sz="1200" i="1" kern="1200" dirty="0">
                <a:solidFill>
                  <a:schemeClr val="tx1"/>
                </a:solidFill>
                <a:effectLst/>
                <a:latin typeface="+mn-lt"/>
                <a:ea typeface="+mn-ea"/>
                <a:cs typeface="+mn-cs"/>
              </a:rPr>
              <a:t>human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capital</a:t>
            </a:r>
            <a:r>
              <a:rPr lang="en-US" sz="1200" kern="1200" dirty="0">
                <a:solidFill>
                  <a:schemeClr val="tx1"/>
                </a:solidFill>
                <a:effectLst/>
                <a:latin typeface="+mn-lt"/>
                <a:ea typeface="+mn-ea"/>
                <a:cs typeface="+mn-cs"/>
              </a:rPr>
              <a:t> (“marketing leaders and employees […] that create, implement, and evaluate a firm’s strategy”), and </a:t>
            </a:r>
            <a:r>
              <a:rPr lang="en-US" sz="1200" i="1" kern="1200" dirty="0">
                <a:solidFill>
                  <a:schemeClr val="tx1"/>
                </a:solidFill>
                <a:effectLst/>
                <a:latin typeface="+mn-lt"/>
                <a:ea typeface="+mn-ea"/>
                <a:cs typeface="+mn-cs"/>
              </a:rPr>
              <a:t>culture</a:t>
            </a:r>
            <a:r>
              <a:rPr lang="en-US" sz="1200" kern="1200" dirty="0">
                <a:solidFill>
                  <a:schemeClr val="tx1"/>
                </a:solidFill>
                <a:effectLst/>
                <a:latin typeface="+mn-lt"/>
                <a:ea typeface="+mn-ea"/>
                <a:cs typeface="+mn-cs"/>
              </a:rPr>
              <a:t> (“values, norms, and behaviors that facilitate a focus on the market over time”) (Moorman and Day [2016], p. 6).</a:t>
            </a:r>
          </a:p>
          <a:p>
            <a:endParaRPr lang="en-US" sz="1200" u="none"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2 also indicates the frequency with which marketing-finance researchers have investigated relationships between marketing variables and financial-market metrics – the  numbers in parentheses show the number of studies that have dealt with a category or variable. A majority of studies have investigated either marketing-action (180 studies) or marketing-asset relationships (117). Specifically, the most investigated marketing variables are advertising (39), customer satisfaction (33), new product introductions (25), alliances (17), R&amp;D expenditures (16), customer-based brand equity (15), and CSR activities (10). Figure 2 also highlights the marketing subcategories in which competitor effects have been investigated using the superscript </a:t>
            </a:r>
            <a:r>
              <a:rPr lang="en-US" sz="1200" kern="1200" baseline="30000" dirty="0">
                <a:solidFill>
                  <a:schemeClr val="tx1"/>
                </a:solidFill>
                <a:effectLst/>
                <a:latin typeface="+mn-lt"/>
                <a:ea typeface="+mn-ea"/>
                <a:cs typeface="+mn-cs"/>
              </a:rPr>
              <a:t>comp</a:t>
            </a:r>
            <a:r>
              <a:rPr lang="en-US" sz="1200" kern="1200" dirty="0">
                <a:solidFill>
                  <a:schemeClr val="tx1"/>
                </a:solidFill>
                <a:effectLst/>
                <a:latin typeface="+mn-lt"/>
                <a:ea typeface="+mn-ea"/>
                <a:cs typeface="+mn-cs"/>
              </a:rPr>
              <a:t>. Examples of such studies include understanding competitor effects on topics such as innovations, promotions, and adverting (Srinivasan et al. 2009), customer data breaches (Martin, Borah, and Palmatier 2017), negative online chatter about product recalls (Borah and Tellis 2016), and celebrity endorsements (</a:t>
            </a:r>
            <a:r>
              <a:rPr lang="en-US" sz="1200" kern="1200" dirty="0" err="1">
                <a:solidFill>
                  <a:schemeClr val="tx1"/>
                </a:solidFill>
                <a:effectLst/>
                <a:latin typeface="+mn-lt"/>
                <a:ea typeface="+mn-ea"/>
                <a:cs typeface="+mn-cs"/>
              </a:rPr>
              <a:t>Knittel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Stango</a:t>
            </a:r>
            <a:r>
              <a:rPr lang="en-US" sz="1200" kern="1200" dirty="0">
                <a:solidFill>
                  <a:schemeClr val="tx1"/>
                </a:solidFill>
                <a:effectLst/>
                <a:latin typeface="+mn-lt"/>
                <a:ea typeface="+mn-ea"/>
                <a:cs typeface="+mn-cs"/>
              </a:rPr>
              <a:t> 2014). Marketing organization is an emerging area of research within the marketing-finance, the most frequently studied topics are configurational themes (38), followed by human capital (17), capabilities (14), and culture (3).</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for the financial metrics, studies with financial-market performance (334) outnumber those that focus on the behavior of financial-market participants (51). Specifically, the most frequently investigated metrics are stock return (167), Tobin’s q / market-to-book ratio (61), idiosyncratic risk (29), systematic risk (25), market capitalization (12), cash flow (10),  and total stock risk (6). </a:t>
            </a:r>
          </a:p>
          <a:p>
            <a:br>
              <a:rPr lang="en-US" sz="1200" kern="1200" dirty="0">
                <a:solidFill>
                  <a:schemeClr val="tx1"/>
                </a:solidFill>
                <a:effectLst/>
                <a:latin typeface="+mn-lt"/>
                <a:ea typeface="+mn-ea"/>
                <a:cs typeface="+mn-cs"/>
              </a:rPr>
            </a:br>
            <a:endParaRPr lang="en-US" sz="1200" u="none"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08727F48-9258-084E-B9CA-5DF46743D0C4}" type="slidenum">
              <a:rPr lang="en-US" smtClean="0"/>
              <a:t>23</a:t>
            </a:fld>
            <a:endParaRPr lang="en-US"/>
          </a:p>
        </p:txBody>
      </p:sp>
    </p:spTree>
    <p:extLst>
      <p:ext uri="{BB962C8B-B14F-4D97-AF65-F5344CB8AC3E}">
        <p14:creationId xmlns:p14="http://schemas.microsoft.com/office/powerpoint/2010/main" val="251447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Make</a:t>
            </a:r>
            <a:r>
              <a:rPr lang="de-DE"/>
              <a:t> 4 </a:t>
            </a:r>
            <a:r>
              <a:rPr lang="de-DE" err="1"/>
              <a:t>sldes</a:t>
            </a:r>
            <a:r>
              <a:rPr lang="de-DE"/>
              <a:t> out </a:t>
            </a:r>
            <a:r>
              <a:rPr lang="de-DE" err="1"/>
              <a:t>of</a:t>
            </a:r>
            <a:r>
              <a:rPr lang="de-DE"/>
              <a:t> </a:t>
            </a:r>
            <a:r>
              <a:rPr lang="de-DE" err="1"/>
              <a:t>it</a:t>
            </a:r>
            <a:endParaRPr lang="de-DE"/>
          </a:p>
          <a:p>
            <a:endParaRPr lang="de-DE"/>
          </a:p>
          <a:p>
            <a:r>
              <a:rPr lang="de-DE" err="1"/>
              <a:t>Always</a:t>
            </a:r>
            <a:r>
              <a:rPr lang="de-DE"/>
              <a:t> </a:t>
            </a:r>
            <a:r>
              <a:rPr lang="de-DE" err="1"/>
              <a:t>highlight</a:t>
            </a:r>
            <a:r>
              <a:rPr lang="de-DE"/>
              <a:t> </a:t>
            </a:r>
            <a:r>
              <a:rPr lang="de-DE" err="1"/>
              <a:t>one</a:t>
            </a:r>
            <a:endParaRPr lang="de-DE"/>
          </a:p>
          <a:p>
            <a:endParaRPr lang="de-DE"/>
          </a:p>
          <a:p>
            <a:r>
              <a:rPr lang="de-DE"/>
              <a:t>Say </a:t>
            </a:r>
            <a:r>
              <a:rPr lang="de-DE" err="1"/>
              <a:t>that</a:t>
            </a:r>
            <a:r>
              <a:rPr lang="de-DE"/>
              <a:t> </a:t>
            </a:r>
            <a:r>
              <a:rPr lang="de-DE" err="1"/>
              <a:t>more</a:t>
            </a:r>
            <a:r>
              <a:rPr lang="de-DE"/>
              <a:t> </a:t>
            </a:r>
            <a:r>
              <a:rPr lang="de-DE" err="1"/>
              <a:t>is</a:t>
            </a:r>
            <a:r>
              <a:rPr lang="de-DE"/>
              <a:t> in </a:t>
            </a:r>
            <a:r>
              <a:rPr lang="de-DE" err="1"/>
              <a:t>the</a:t>
            </a:r>
            <a:r>
              <a:rPr lang="de-DE"/>
              <a:t> </a:t>
            </a:r>
            <a:r>
              <a:rPr lang="de-DE" err="1"/>
              <a:t>paper</a:t>
            </a:r>
            <a:endParaRPr lang="de-DE"/>
          </a:p>
        </p:txBody>
      </p:sp>
      <p:sp>
        <p:nvSpPr>
          <p:cNvPr id="4" name="Foliennummernplatzhalter 3"/>
          <p:cNvSpPr>
            <a:spLocks noGrp="1"/>
          </p:cNvSpPr>
          <p:nvPr>
            <p:ph type="sldNum" sz="quarter" idx="5"/>
          </p:nvPr>
        </p:nvSpPr>
        <p:spPr/>
        <p:txBody>
          <a:bodyPr/>
          <a:lstStyle/>
          <a:p>
            <a:fld id="{08727F48-9258-084E-B9CA-5DF46743D0C4}" type="slidenum">
              <a:rPr lang="en-US" smtClean="0"/>
              <a:t>24</a:t>
            </a:fld>
            <a:endParaRPr lang="en-US"/>
          </a:p>
        </p:txBody>
      </p:sp>
    </p:spTree>
    <p:extLst>
      <p:ext uri="{BB962C8B-B14F-4D97-AF65-F5344CB8AC3E}">
        <p14:creationId xmlns:p14="http://schemas.microsoft.com/office/powerpoint/2010/main" val="2681096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Make</a:t>
            </a:r>
            <a:r>
              <a:rPr lang="de-DE"/>
              <a:t> 4 </a:t>
            </a:r>
            <a:r>
              <a:rPr lang="de-DE" err="1"/>
              <a:t>sldes</a:t>
            </a:r>
            <a:r>
              <a:rPr lang="de-DE"/>
              <a:t> out </a:t>
            </a:r>
            <a:r>
              <a:rPr lang="de-DE" err="1"/>
              <a:t>of</a:t>
            </a:r>
            <a:r>
              <a:rPr lang="de-DE"/>
              <a:t> </a:t>
            </a:r>
            <a:r>
              <a:rPr lang="de-DE" err="1"/>
              <a:t>it</a:t>
            </a:r>
            <a:endParaRPr lang="de-DE"/>
          </a:p>
          <a:p>
            <a:endParaRPr lang="de-DE"/>
          </a:p>
          <a:p>
            <a:r>
              <a:rPr lang="de-DE" err="1"/>
              <a:t>Always</a:t>
            </a:r>
            <a:r>
              <a:rPr lang="de-DE"/>
              <a:t> </a:t>
            </a:r>
            <a:r>
              <a:rPr lang="de-DE" err="1"/>
              <a:t>highlight</a:t>
            </a:r>
            <a:r>
              <a:rPr lang="de-DE"/>
              <a:t> </a:t>
            </a:r>
            <a:r>
              <a:rPr lang="de-DE" err="1"/>
              <a:t>one</a:t>
            </a:r>
            <a:endParaRPr lang="de-DE"/>
          </a:p>
          <a:p>
            <a:endParaRPr lang="de-DE"/>
          </a:p>
          <a:p>
            <a:r>
              <a:rPr lang="de-DE"/>
              <a:t>Say </a:t>
            </a:r>
            <a:r>
              <a:rPr lang="de-DE" err="1"/>
              <a:t>that</a:t>
            </a:r>
            <a:r>
              <a:rPr lang="de-DE"/>
              <a:t> </a:t>
            </a:r>
            <a:r>
              <a:rPr lang="de-DE" err="1"/>
              <a:t>more</a:t>
            </a:r>
            <a:r>
              <a:rPr lang="de-DE"/>
              <a:t> </a:t>
            </a:r>
            <a:r>
              <a:rPr lang="de-DE" err="1"/>
              <a:t>is</a:t>
            </a:r>
            <a:r>
              <a:rPr lang="de-DE"/>
              <a:t> in </a:t>
            </a:r>
            <a:r>
              <a:rPr lang="de-DE" err="1"/>
              <a:t>the</a:t>
            </a:r>
            <a:r>
              <a:rPr lang="de-DE"/>
              <a:t> </a:t>
            </a:r>
            <a:r>
              <a:rPr lang="de-DE" err="1"/>
              <a:t>paper</a:t>
            </a:r>
            <a:endParaRPr lang="de-DE"/>
          </a:p>
        </p:txBody>
      </p:sp>
      <p:sp>
        <p:nvSpPr>
          <p:cNvPr id="4" name="Foliennummernplatzhalter 3"/>
          <p:cNvSpPr>
            <a:spLocks noGrp="1"/>
          </p:cNvSpPr>
          <p:nvPr>
            <p:ph type="sldNum" sz="quarter" idx="5"/>
          </p:nvPr>
        </p:nvSpPr>
        <p:spPr/>
        <p:txBody>
          <a:bodyPr/>
          <a:lstStyle/>
          <a:p>
            <a:fld id="{08727F48-9258-084E-B9CA-5DF46743D0C4}" type="slidenum">
              <a:rPr lang="en-US" smtClean="0"/>
              <a:t>25</a:t>
            </a:fld>
            <a:endParaRPr lang="en-US"/>
          </a:p>
        </p:txBody>
      </p:sp>
    </p:spTree>
    <p:extLst>
      <p:ext uri="{BB962C8B-B14F-4D97-AF65-F5344CB8AC3E}">
        <p14:creationId xmlns:p14="http://schemas.microsoft.com/office/powerpoint/2010/main" val="4145052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8727F48-9258-084E-B9CA-5DF46743D0C4}" type="slidenum">
              <a:rPr lang="en-US" smtClean="0"/>
              <a:t>1</a:t>
            </a:fld>
            <a:endParaRPr lang="en-US"/>
          </a:p>
        </p:txBody>
      </p:sp>
    </p:spTree>
    <p:extLst>
      <p:ext uri="{BB962C8B-B14F-4D97-AF65-F5344CB8AC3E}">
        <p14:creationId xmlns:p14="http://schemas.microsoft.com/office/powerpoint/2010/main" val="2534934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a:t>Translation of fake Coca Cola commercial in Germany during </a:t>
            </a:r>
            <a:r>
              <a:rPr lang="en-US" noProof="0" err="1"/>
              <a:t>christmas</a:t>
            </a:r>
            <a:r>
              <a:rPr lang="en-US" noProof="0"/>
              <a:t> time 2018:</a:t>
            </a:r>
          </a:p>
          <a:p>
            <a:r>
              <a:rPr lang="en-US" noProof="0"/>
              <a:t>„For a merry </a:t>
            </a:r>
            <a:r>
              <a:rPr lang="en-US" noProof="0" err="1"/>
              <a:t>christmas</a:t>
            </a:r>
            <a:r>
              <a:rPr lang="en-US" noProof="0"/>
              <a:t> time: Say no to </a:t>
            </a:r>
            <a:r>
              <a:rPr lang="en-US" noProof="0" err="1"/>
              <a:t>AfD</a:t>
            </a:r>
            <a:r>
              <a:rPr lang="en-US" noProof="0"/>
              <a:t>!“</a:t>
            </a:r>
          </a:p>
          <a:p>
            <a:endParaRPr lang="en-US" noProof="0"/>
          </a:p>
          <a:p>
            <a:r>
              <a:rPr lang="en-US" noProof="0"/>
              <a:t>Some explanations:</a:t>
            </a:r>
          </a:p>
          <a:p>
            <a:pPr marL="171450" indent="-171450">
              <a:buFontTx/>
              <a:buChar char="-"/>
            </a:pPr>
            <a:r>
              <a:rPr lang="en-US" noProof="0" err="1"/>
              <a:t>AfD</a:t>
            </a:r>
            <a:r>
              <a:rPr lang="en-US" noProof="0"/>
              <a:t> is a right-wing party and currently the largest opposition party in the German parliament</a:t>
            </a:r>
          </a:p>
          <a:p>
            <a:pPr marL="171450" indent="-171450">
              <a:buFontTx/>
              <a:buChar char="-"/>
            </a:pPr>
            <a:r>
              <a:rPr lang="en-US" noProof="0"/>
              <a:t>The poster was not put up by Coca-Cola, but by an anti-racist initiative</a:t>
            </a:r>
          </a:p>
          <a:p>
            <a:pPr marL="171450" indent="-171450">
              <a:buFontTx/>
              <a:buChar char="-"/>
            </a:pPr>
            <a:r>
              <a:rPr lang="en-US" noProof="0"/>
              <a:t>When Coca-Cola Germany was confronted by </a:t>
            </a:r>
            <a:r>
              <a:rPr lang="en-US" noProof="0" err="1"/>
              <a:t>AfD</a:t>
            </a:r>
            <a:r>
              <a:rPr lang="en-US" noProof="0"/>
              <a:t>, it made the statement: „Not every fake has to be wrong“</a:t>
            </a:r>
          </a:p>
          <a:p>
            <a:pPr marL="171450" indent="-171450">
              <a:buFontTx/>
              <a:buChar char="-"/>
            </a:pPr>
            <a:endParaRPr lang="en-US" noProof="0"/>
          </a:p>
          <a:p>
            <a:pPr marL="171450" indent="-171450">
              <a:buFontTx/>
              <a:buChar char="-"/>
            </a:pPr>
            <a:r>
              <a:rPr lang="en-US" noProof="0">
                <a:sym typeface="Wingdings" pitchFamily="2" charset="2"/>
              </a:rPr>
              <a:t>Here is a NYT article on that: https://</a:t>
            </a:r>
            <a:r>
              <a:rPr lang="en-US" noProof="0" err="1">
                <a:sym typeface="Wingdings" pitchFamily="2" charset="2"/>
              </a:rPr>
              <a:t>www.nytimes.com</a:t>
            </a:r>
            <a:r>
              <a:rPr lang="en-US" noProof="0">
                <a:sym typeface="Wingdings" pitchFamily="2" charset="2"/>
              </a:rPr>
              <a:t>/2018/12/11/world/</a:t>
            </a:r>
            <a:r>
              <a:rPr lang="en-US" noProof="0" err="1">
                <a:sym typeface="Wingdings" pitchFamily="2" charset="2"/>
              </a:rPr>
              <a:t>europe</a:t>
            </a:r>
            <a:r>
              <a:rPr lang="en-US" noProof="0">
                <a:sym typeface="Wingdings" pitchFamily="2" charset="2"/>
              </a:rPr>
              <a:t>/</a:t>
            </a:r>
            <a:r>
              <a:rPr lang="en-US" noProof="0" err="1">
                <a:sym typeface="Wingdings" pitchFamily="2" charset="2"/>
              </a:rPr>
              <a:t>germany</a:t>
            </a:r>
            <a:r>
              <a:rPr lang="en-US" noProof="0">
                <a:sym typeface="Wingdings" pitchFamily="2" charset="2"/>
              </a:rPr>
              <a:t>-</a:t>
            </a:r>
            <a:r>
              <a:rPr lang="en-US" noProof="0" err="1">
                <a:sym typeface="Wingdings" pitchFamily="2" charset="2"/>
              </a:rPr>
              <a:t>afd</a:t>
            </a:r>
            <a:r>
              <a:rPr lang="en-US" noProof="0">
                <a:sym typeface="Wingdings" pitchFamily="2" charset="2"/>
              </a:rPr>
              <a:t>-coca-</a:t>
            </a:r>
            <a:r>
              <a:rPr lang="en-US" noProof="0" err="1">
                <a:sym typeface="Wingdings" pitchFamily="2" charset="2"/>
              </a:rPr>
              <a:t>cola.html</a:t>
            </a:r>
            <a:endParaRPr lang="en-US" noProof="0"/>
          </a:p>
        </p:txBody>
      </p:sp>
      <p:sp>
        <p:nvSpPr>
          <p:cNvPr id="4" name="Foliennummernplatzhalter 3"/>
          <p:cNvSpPr>
            <a:spLocks noGrp="1"/>
          </p:cNvSpPr>
          <p:nvPr>
            <p:ph type="sldNum" sz="quarter" idx="5"/>
          </p:nvPr>
        </p:nvSpPr>
        <p:spPr/>
        <p:txBody>
          <a:bodyPr/>
          <a:lstStyle/>
          <a:p>
            <a:fld id="{08727F48-9258-084E-B9CA-5DF46743D0C4}" type="slidenum">
              <a:rPr lang="en-US" smtClean="0"/>
              <a:t>2</a:t>
            </a:fld>
            <a:endParaRPr lang="en-US"/>
          </a:p>
        </p:txBody>
      </p:sp>
    </p:spTree>
    <p:extLst>
      <p:ext uri="{BB962C8B-B14F-4D97-AF65-F5344CB8AC3E}">
        <p14:creationId xmlns:p14="http://schemas.microsoft.com/office/powerpoint/2010/main" val="156615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08727F48-9258-084E-B9CA-5DF46743D0C4}" type="slidenum">
              <a:rPr lang="en-US" smtClean="0"/>
              <a:t>3</a:t>
            </a:fld>
            <a:endParaRPr lang="en-US"/>
          </a:p>
        </p:txBody>
      </p:sp>
    </p:spTree>
    <p:extLst>
      <p:ext uri="{BB962C8B-B14F-4D97-AF65-F5344CB8AC3E}">
        <p14:creationId xmlns:p14="http://schemas.microsoft.com/office/powerpoint/2010/main" val="200616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Edeling et al. (2021)’s search led to the identification of 285 empirical articles, 226 (or 79.3%) of which were published in or after 2009. Fig. 1, panel A, shows the evolution of the number of publications per year, both overall and journal specific. The authors conclude as follows: (1) taking the year 2009 as a positive outlier due to the </a:t>
            </a:r>
            <a:r>
              <a:rPr lang="en-US" sz="1200" i="1" kern="1200" dirty="0">
                <a:solidFill>
                  <a:schemeClr val="tx1"/>
                </a:solidFill>
                <a:effectLst/>
                <a:latin typeface="+mn-lt"/>
                <a:ea typeface="+mn-ea"/>
                <a:cs typeface="+mn-cs"/>
              </a:rPr>
              <a:t>Journal of Marketing </a:t>
            </a:r>
            <a:r>
              <a:rPr lang="en-US" sz="1200" kern="1200" dirty="0">
                <a:solidFill>
                  <a:schemeClr val="tx1"/>
                </a:solidFill>
                <a:effectLst/>
                <a:latin typeface="+mn-lt"/>
                <a:ea typeface="+mn-ea"/>
                <a:cs typeface="+mn-cs"/>
              </a:rPr>
              <a:t>special issue, there is a general upward trend in published articles; (2) the vast majority of studies have appeared in major journals with a managerial focus (</a:t>
            </a:r>
            <a:r>
              <a:rPr lang="en-US" sz="1200" i="1" kern="1200" dirty="0">
                <a:solidFill>
                  <a:schemeClr val="tx1"/>
                </a:solidFill>
                <a:effectLst/>
                <a:latin typeface="+mn-lt"/>
                <a:ea typeface="+mn-ea"/>
                <a:cs typeface="+mn-cs"/>
              </a:rPr>
              <a:t>Journal of Marketing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Journal of the Academy of Marketing Science</a:t>
            </a:r>
            <a:r>
              <a:rPr lang="en-US" sz="1200" kern="1200" dirty="0">
                <a:solidFill>
                  <a:schemeClr val="tx1"/>
                </a:solidFill>
                <a:effectLst/>
                <a:latin typeface="+mn-lt"/>
                <a:ea typeface="+mn-ea"/>
                <a:cs typeface="+mn-cs"/>
              </a:rPr>
              <a:t>); and (3) the number of studies dealing with marketing-finance topics outside the marketing discipline is considerable, with 59 studies (or 20.7%) in total. Among those, finance has the largest share (28 articles), followed by management/strategy (15) and accounting (14). Thus, while marketing–finance research has been growing rapidly in the marketing discipline, it has also spread (or developed in parallel) to related disciplines, in particular the foundational field of finance, where the focus has been on innovation, advertising, digital metrics, and, particularly, corporate social responsibility (CSR).</a:t>
            </a:r>
          </a:p>
          <a:p>
            <a:endParaRPr lang="de-DE" dirty="0"/>
          </a:p>
        </p:txBody>
      </p:sp>
      <p:sp>
        <p:nvSpPr>
          <p:cNvPr id="4" name="Foliennummernplatzhalter 3"/>
          <p:cNvSpPr>
            <a:spLocks noGrp="1"/>
          </p:cNvSpPr>
          <p:nvPr>
            <p:ph type="sldNum" sz="quarter" idx="5"/>
          </p:nvPr>
        </p:nvSpPr>
        <p:spPr/>
        <p:txBody>
          <a:bodyPr/>
          <a:lstStyle/>
          <a:p>
            <a:fld id="{08727F48-9258-084E-B9CA-5DF46743D0C4}" type="slidenum">
              <a:rPr lang="en-US" smtClean="0"/>
              <a:t>6</a:t>
            </a:fld>
            <a:endParaRPr lang="en-US"/>
          </a:p>
        </p:txBody>
      </p:sp>
    </p:spTree>
    <p:extLst>
      <p:ext uri="{BB962C8B-B14F-4D97-AF65-F5344CB8AC3E}">
        <p14:creationId xmlns:p14="http://schemas.microsoft.com/office/powerpoint/2010/main" val="156249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different marketing-finance research methodologies, based on the </a:t>
            </a:r>
            <a:r>
              <a:rPr lang="en-US" sz="1200" b="0" i="0" u="none" strike="noStrike" kern="1200" baseline="0" dirty="0" err="1">
                <a:solidFill>
                  <a:schemeClr val="tx1"/>
                </a:solidFill>
                <a:latin typeface="+mn-lt"/>
                <a:ea typeface="+mn-ea"/>
                <a:cs typeface="+mn-cs"/>
              </a:rPr>
              <a:t>Fama</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French model, have been used with different frequencies (see Figure 1.3):</a:t>
            </a:r>
          </a:p>
          <a:p>
            <a:r>
              <a:rPr lang="en-US" sz="1200" b="0" i="0" u="none" strike="noStrike" kern="1200" baseline="0" dirty="0">
                <a:solidFill>
                  <a:schemeClr val="tx1"/>
                </a:solidFill>
                <a:latin typeface="+mn-lt"/>
                <a:ea typeface="+mn-ea"/>
                <a:cs typeface="+mn-cs"/>
              </a:rPr>
              <a:t>short-term (90, 19.7%) and long-term (11, 2.4%) event studies, stock</a:t>
            </a:r>
          </a:p>
          <a:p>
            <a:r>
              <a:rPr lang="en-US" sz="1200" b="0" i="0" u="none" strike="noStrike" kern="1200" baseline="0" dirty="0">
                <a:solidFill>
                  <a:schemeClr val="tx1"/>
                </a:solidFill>
                <a:latin typeface="+mn-lt"/>
                <a:ea typeface="+mn-ea"/>
                <a:cs typeface="+mn-cs"/>
              </a:rPr>
              <a:t>return response models (75, 16.4%), calendar time portfolio models (30,</a:t>
            </a:r>
          </a:p>
          <a:p>
            <a:r>
              <a:rPr lang="en-US" sz="1200" b="0" i="0" u="none" strike="noStrike" kern="1200" baseline="0" dirty="0">
                <a:solidFill>
                  <a:schemeClr val="tx1"/>
                </a:solidFill>
                <a:latin typeface="+mn-lt"/>
                <a:ea typeface="+mn-ea"/>
                <a:cs typeface="+mn-cs"/>
              </a:rPr>
              <a:t>6.6%), and persistence (VAR) models (16, 3.5%).</a:t>
            </a:r>
            <a:endParaRPr lang="de-DE" dirty="0"/>
          </a:p>
        </p:txBody>
      </p:sp>
      <p:sp>
        <p:nvSpPr>
          <p:cNvPr id="4" name="Foliennummernplatzhalter 3"/>
          <p:cNvSpPr>
            <a:spLocks noGrp="1"/>
          </p:cNvSpPr>
          <p:nvPr>
            <p:ph type="sldNum" sz="quarter" idx="5"/>
          </p:nvPr>
        </p:nvSpPr>
        <p:spPr/>
        <p:txBody>
          <a:bodyPr/>
          <a:lstStyle/>
          <a:p>
            <a:fld id="{08727F48-9258-084E-B9CA-5DF46743D0C4}" type="slidenum">
              <a:rPr lang="en-US" smtClean="0"/>
              <a:t>7</a:t>
            </a:fld>
            <a:endParaRPr lang="en-US"/>
          </a:p>
        </p:txBody>
      </p:sp>
    </p:spTree>
    <p:extLst>
      <p:ext uri="{BB962C8B-B14F-4D97-AF65-F5344CB8AC3E}">
        <p14:creationId xmlns:p14="http://schemas.microsoft.com/office/powerpoint/2010/main" val="3003267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8727F48-9258-084E-B9CA-5DF46743D0C4}" type="slidenum">
              <a:rPr lang="en-US" smtClean="0"/>
              <a:t>9</a:t>
            </a:fld>
            <a:endParaRPr lang="en-US"/>
          </a:p>
        </p:txBody>
      </p:sp>
    </p:spTree>
    <p:extLst>
      <p:ext uri="{BB962C8B-B14F-4D97-AF65-F5344CB8AC3E}">
        <p14:creationId xmlns:p14="http://schemas.microsoft.com/office/powerpoint/2010/main" val="121700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100" dirty="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4B885D-C722-4753-93EA-9E1481F3A07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4426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technical terms, customer satisfaction strengthens both </a:t>
            </a:r>
            <a:r>
              <a:rPr lang="en-US" sz="1200" b="1" i="1" kern="1200" dirty="0">
                <a:solidFill>
                  <a:schemeClr val="tx1"/>
                </a:solidFill>
                <a:effectLst/>
                <a:latin typeface="+mn-lt"/>
                <a:ea typeface="+mn-ea"/>
                <a:cs typeface="+mn-cs"/>
              </a:rPr>
              <a:t>brand equity</a:t>
            </a:r>
            <a:r>
              <a:rPr lang="en-US" sz="1200" kern="1200" dirty="0">
                <a:solidFill>
                  <a:schemeClr val="tx1"/>
                </a:solidFill>
                <a:effectLst/>
                <a:latin typeface="+mn-lt"/>
                <a:ea typeface="+mn-ea"/>
                <a:cs typeface="+mn-cs"/>
              </a:rPr>
              <a:t> and </a:t>
            </a:r>
            <a:r>
              <a:rPr lang="en-US" sz="1200" b="1" i="1" kern="1200" dirty="0">
                <a:solidFill>
                  <a:schemeClr val="tx1"/>
                </a:solidFill>
                <a:effectLst/>
                <a:latin typeface="+mn-lt"/>
                <a:ea typeface="+mn-ea"/>
                <a:cs typeface="+mn-cs"/>
              </a:rPr>
              <a:t>customer equity</a:t>
            </a:r>
            <a:r>
              <a:rPr lang="en-US"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two marketing asset metrics, in turn, have a positive impact on firm value, holding constant other determinants of firm value. This relationship was quantified in an empirical generalizations study by Edeling and Fischer (2016).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basis of nearly 500 estimates from 83 different scientific studies, the authors derive that the average brand strength </a:t>
            </a: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firm value elasticity is </a:t>
            </a:r>
            <a:r>
              <a:rPr lang="en-US" sz="1200" b="1" kern="1200" dirty="0">
                <a:solidFill>
                  <a:schemeClr val="tx1"/>
                </a:solidFill>
                <a:effectLst/>
                <a:latin typeface="+mn-lt"/>
                <a:ea typeface="+mn-ea"/>
                <a:cs typeface="+mn-cs"/>
              </a:rPr>
              <a:t>0.33</a:t>
            </a:r>
            <a:r>
              <a:rPr lang="en-US" sz="1200" kern="1200" dirty="0">
                <a:solidFill>
                  <a:schemeClr val="tx1"/>
                </a:solidFill>
                <a:effectLst/>
                <a:latin typeface="+mn-lt"/>
                <a:ea typeface="+mn-ea"/>
                <a:cs typeface="+mn-cs"/>
              </a:rPr>
              <a:t>, while the customer relationship </a:t>
            </a:r>
            <a:r>
              <a:rPr lang="en-US" sz="1200" kern="1200" dirty="0">
                <a:solidFill>
                  <a:schemeClr val="tx1"/>
                </a:solidFill>
                <a:effectLst/>
                <a:latin typeface="+mn-lt"/>
                <a:ea typeface="+mn-ea"/>
                <a:cs typeface="+mn-cs"/>
                <a:sym typeface="Wingdings" panose="05000000000000000000" pitchFamily="2" charset="2"/>
              </a:rPr>
              <a:t> </a:t>
            </a:r>
            <a:r>
              <a:rPr lang="en-US" sz="1200" kern="1200" dirty="0">
                <a:solidFill>
                  <a:schemeClr val="tx1"/>
                </a:solidFill>
                <a:effectLst/>
                <a:latin typeface="+mn-lt"/>
                <a:ea typeface="+mn-ea"/>
                <a:cs typeface="+mn-cs"/>
              </a:rPr>
              <a:t>firm value elasticity is </a:t>
            </a:r>
            <a:r>
              <a:rPr lang="en-US" sz="1200" b="1" kern="1200" dirty="0">
                <a:solidFill>
                  <a:schemeClr val="tx1"/>
                </a:solidFill>
                <a:effectLst/>
                <a:latin typeface="+mn-lt"/>
                <a:ea typeface="+mn-ea"/>
                <a:cs typeface="+mn-cs"/>
              </a:rPr>
              <a:t>0.72</a:t>
            </a:r>
            <a:r>
              <a:rPr lang="en-US" sz="1200" kern="1200" dirty="0">
                <a:solidFill>
                  <a:schemeClr val="tx1"/>
                </a:solidFill>
                <a:effectLst/>
                <a:latin typeface="+mn-lt"/>
                <a:ea typeface="+mn-ea"/>
                <a:cs typeface="+mn-cs"/>
              </a:rPr>
              <a:t>. Thus, marketing actions that strengthen the brand and/or the firm’s customer relationships should be viewed as </a:t>
            </a:r>
            <a:r>
              <a:rPr lang="en-US" sz="1200" i="1" kern="1200" dirty="0">
                <a:solidFill>
                  <a:schemeClr val="tx1"/>
                </a:solidFill>
                <a:effectLst/>
                <a:latin typeface="+mn-lt"/>
                <a:ea typeface="+mn-ea"/>
                <a:cs typeface="+mn-cs"/>
              </a:rPr>
              <a:t>investments</a:t>
            </a:r>
            <a:r>
              <a:rPr lang="en-US" sz="1200" kern="1200" dirty="0">
                <a:solidFill>
                  <a:schemeClr val="tx1"/>
                </a:solidFill>
                <a:effectLst/>
                <a:latin typeface="+mn-lt"/>
                <a:ea typeface="+mn-ea"/>
                <a:cs typeface="+mn-cs"/>
              </a:rPr>
              <a:t>, not merely expenses as they sometimes are.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comparing these elasticities, it is important to note that brand strength may well </a:t>
            </a:r>
            <a:r>
              <a:rPr lang="en-US" sz="1200" i="1" kern="1200" dirty="0">
                <a:solidFill>
                  <a:schemeClr val="tx1"/>
                </a:solidFill>
                <a:effectLst/>
                <a:latin typeface="+mn-lt"/>
                <a:ea typeface="+mn-ea"/>
                <a:cs typeface="+mn-cs"/>
              </a:rPr>
              <a:t>contribute</a:t>
            </a:r>
            <a:r>
              <a:rPr lang="en-US" sz="1200" kern="1200" dirty="0">
                <a:solidFill>
                  <a:schemeClr val="tx1"/>
                </a:solidFill>
                <a:effectLst/>
                <a:latin typeface="+mn-lt"/>
                <a:ea typeface="+mn-ea"/>
                <a:cs typeface="+mn-cs"/>
              </a:rPr>
              <a:t> to customer relationship strength (Calder 2021). In some sectors where brand associations such as “prestige” are important, one metric (brand) may be a subset of the other (customer relationship), which could explain why the latter commands a higher firm-value elasticity.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172175B1-F25B-44C6-B347-982D44839379}" type="slidenum">
              <a:rPr lang="en-US" smtClean="0"/>
              <a:pPr/>
              <a:t>12</a:t>
            </a:fld>
            <a:endParaRPr lang="en-US"/>
          </a:p>
        </p:txBody>
      </p:sp>
    </p:spTree>
    <p:extLst>
      <p:ext uri="{BB962C8B-B14F-4D97-AF65-F5344CB8AC3E}">
        <p14:creationId xmlns:p14="http://schemas.microsoft.com/office/powerpoint/2010/main" val="281604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619114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409863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58426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84" y="1825625"/>
            <a:ext cx="5181600" cy="4351338"/>
          </a:xfrm>
          <a:prstGeom prst="rect">
            <a:avLst/>
          </a:prstGeom>
        </p:spPr>
        <p:txBody>
          <a:bodyPr/>
          <a:lstStyle>
            <a:lvl1pPr marL="268288" indent="-268288">
              <a:buClr>
                <a:srgbClr val="457A93"/>
              </a:buClr>
              <a:buFont typeface="Wingdings" panose="05000000000000000000" pitchFamily="2" charset="2"/>
              <a:buChar char="§"/>
              <a:defRPr sz="2400">
                <a:latin typeface="Arial" panose="020B0604020202020204" pitchFamily="34" charset="0"/>
                <a:cs typeface="Arial" panose="020B0604020202020204" pitchFamily="34" charset="0"/>
              </a:defRPr>
            </a:lvl1pPr>
            <a:lvl2pPr marL="685800" indent="-228600">
              <a:spcBef>
                <a:spcPts val="1200"/>
              </a:spcBef>
              <a:buClr>
                <a:srgbClr val="457A93"/>
              </a:buClr>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spcBef>
                <a:spcPts val="1200"/>
              </a:spcBef>
              <a:buClr>
                <a:srgbClr val="457A93"/>
              </a:buClr>
              <a:buFont typeface="Wingdings" panose="05000000000000000000" pitchFamily="2" charset="2"/>
              <a:buChar char="§"/>
              <a:defRPr sz="1600">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marL="228600" indent="-228600">
              <a:buClr>
                <a:srgbClr val="457A93"/>
              </a:buClr>
              <a:buFont typeface="Wingdings" panose="05000000000000000000" pitchFamily="2" charset="2"/>
              <a:buChar char="§"/>
              <a:defRPr sz="2400">
                <a:latin typeface="Arial" panose="020B0604020202020204" pitchFamily="34" charset="0"/>
                <a:cs typeface="Arial" panose="020B0604020202020204" pitchFamily="34" charset="0"/>
              </a:defRPr>
            </a:lvl1pPr>
            <a:lvl2pPr marL="685800" indent="-228600">
              <a:spcBef>
                <a:spcPts val="1200"/>
              </a:spcBef>
              <a:buClr>
                <a:srgbClr val="457A93"/>
              </a:buClr>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spcBef>
                <a:spcPts val="1200"/>
              </a:spcBef>
              <a:buClr>
                <a:srgbClr val="457A93"/>
              </a:buClr>
              <a:buFont typeface="Wingdings" panose="05000000000000000000" pitchFamily="2" charset="2"/>
              <a:buChar char="§"/>
              <a:defRPr sz="1600">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8" name="Rechteck 7"/>
          <p:cNvSpPr/>
          <p:nvPr userDrawn="1"/>
        </p:nvSpPr>
        <p:spPr>
          <a:xfrm>
            <a:off x="0" y="6738994"/>
            <a:ext cx="12192000" cy="119006"/>
          </a:xfrm>
          <a:prstGeom prst="rect">
            <a:avLst/>
          </a:prstGeom>
          <a:solidFill>
            <a:srgbClr val="457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Title 1"/>
          <p:cNvSpPr>
            <a:spLocks noGrp="1"/>
          </p:cNvSpPr>
          <p:nvPr>
            <p:ph type="title"/>
          </p:nvPr>
        </p:nvSpPr>
        <p:spPr>
          <a:xfrm>
            <a:off x="614184" y="365127"/>
            <a:ext cx="10739616" cy="1325563"/>
          </a:xfrm>
          <a:prstGeom prst="rect">
            <a:avLst/>
          </a:prstGeom>
        </p:spPr>
        <p:txBody>
          <a:bodyPr>
            <a:normAutofit/>
          </a:bodyPr>
          <a:lstStyle>
            <a:lvl1pPr>
              <a:defRPr sz="2800" b="1">
                <a:solidFill>
                  <a:srgbClr val="457A93"/>
                </a:solidFill>
                <a:latin typeface="Arial" panose="020B0604020202020204" pitchFamily="34" charset="0"/>
                <a:cs typeface="Arial" panose="020B0604020202020204" pitchFamily="34" charset="0"/>
              </a:defRPr>
            </a:lvl1pPr>
          </a:lstStyle>
          <a:p>
            <a:r>
              <a:rPr lang="de-DE" dirty="0"/>
              <a:t>Titelmasterformat durch Klicken bearbeiten</a:t>
            </a:r>
            <a:endParaRPr lang="en-US" dirty="0"/>
          </a:p>
        </p:txBody>
      </p:sp>
    </p:spTree>
    <p:extLst>
      <p:ext uri="{BB962C8B-B14F-4D97-AF65-F5344CB8AC3E}">
        <p14:creationId xmlns:p14="http://schemas.microsoft.com/office/powerpoint/2010/main" val="282490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605866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endParaRPr lang="en-US" dirty="0"/>
          </a:p>
        </p:txBody>
      </p:sp>
      <p:sp>
        <p:nvSpPr>
          <p:cNvPr id="3" name="Content Placeholder 2"/>
          <p:cNvSpPr>
            <a:spLocks noGrp="1"/>
          </p:cNvSpPr>
          <p:nvPr>
            <p:ph idx="1"/>
          </p:nvPr>
        </p:nvSpPr>
        <p:spPr/>
        <p:txBody>
          <a:bodyPr/>
          <a:lstStyle>
            <a:lvl1pPr marL="2286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
        <p:nvSpPr>
          <p:cNvPr id="7" name="Rechteck 6"/>
          <p:cNvSpPr/>
          <p:nvPr userDrawn="1"/>
        </p:nvSpPr>
        <p:spPr>
          <a:xfrm>
            <a:off x="0" y="6738994"/>
            <a:ext cx="12192000" cy="119006"/>
          </a:xfrm>
          <a:prstGeom prst="rect">
            <a:avLst/>
          </a:prstGeom>
          <a:solidFill>
            <a:srgbClr val="457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4033830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346525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lvl1pPr marL="2286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lvl1pPr marL="2286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
        <p:nvSpPr>
          <p:cNvPr id="8" name="Rechteck 7"/>
          <p:cNvSpPr/>
          <p:nvPr userDrawn="1"/>
        </p:nvSpPr>
        <p:spPr>
          <a:xfrm>
            <a:off x="0" y="6738994"/>
            <a:ext cx="12192000" cy="119006"/>
          </a:xfrm>
          <a:prstGeom prst="rect">
            <a:avLst/>
          </a:prstGeom>
          <a:solidFill>
            <a:srgbClr val="457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46894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342867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933305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74312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endParaRPr lang="en-US" dirty="0"/>
          </a:p>
        </p:txBody>
      </p:sp>
      <p:sp>
        <p:nvSpPr>
          <p:cNvPr id="3" name="Content Placeholder 2"/>
          <p:cNvSpPr>
            <a:spLocks noGrp="1"/>
          </p:cNvSpPr>
          <p:nvPr>
            <p:ph idx="1"/>
          </p:nvPr>
        </p:nvSpPr>
        <p:spPr/>
        <p:txBody>
          <a:bodyPr/>
          <a:lstStyle>
            <a:lvl1pPr marL="2286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
        <p:nvSpPr>
          <p:cNvPr id="7" name="Rechteck 6"/>
          <p:cNvSpPr/>
          <p:nvPr userDrawn="1"/>
        </p:nvSpPr>
        <p:spPr>
          <a:xfrm>
            <a:off x="0" y="6611779"/>
            <a:ext cx="12192000" cy="24622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143465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077670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57180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57120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523789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68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84" y="1825625"/>
            <a:ext cx="5181600" cy="4351338"/>
          </a:xfrm>
          <a:prstGeom prst="rect">
            <a:avLst/>
          </a:prstGeom>
        </p:spPr>
        <p:txBody>
          <a:bodyPr/>
          <a:lstStyle>
            <a:lvl1pPr marL="268288" indent="-268288">
              <a:buClr>
                <a:srgbClr val="457A93"/>
              </a:buClr>
              <a:buFont typeface="Wingdings" panose="05000000000000000000" pitchFamily="2" charset="2"/>
              <a:buChar char="§"/>
              <a:defRPr sz="2400">
                <a:latin typeface="Arial" panose="020B0604020202020204" pitchFamily="34" charset="0"/>
                <a:cs typeface="Arial" panose="020B0604020202020204" pitchFamily="34" charset="0"/>
              </a:defRPr>
            </a:lvl1pPr>
            <a:lvl2pPr marL="685800" indent="-228600">
              <a:spcBef>
                <a:spcPts val="1200"/>
              </a:spcBef>
              <a:buClr>
                <a:srgbClr val="457A93"/>
              </a:buClr>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spcBef>
                <a:spcPts val="1200"/>
              </a:spcBef>
              <a:buClr>
                <a:srgbClr val="457A93"/>
              </a:buClr>
              <a:buFont typeface="Wingdings" panose="05000000000000000000" pitchFamily="2" charset="2"/>
              <a:buChar char="§"/>
              <a:defRPr sz="1600">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marL="228600" indent="-228600">
              <a:buClr>
                <a:srgbClr val="457A93"/>
              </a:buClr>
              <a:buFont typeface="Wingdings" panose="05000000000000000000" pitchFamily="2" charset="2"/>
              <a:buChar char="§"/>
              <a:defRPr sz="2400">
                <a:latin typeface="Arial" panose="020B0604020202020204" pitchFamily="34" charset="0"/>
                <a:cs typeface="Arial" panose="020B0604020202020204" pitchFamily="34" charset="0"/>
              </a:defRPr>
            </a:lvl1pPr>
            <a:lvl2pPr marL="685800" indent="-228600">
              <a:spcBef>
                <a:spcPts val="1200"/>
              </a:spcBef>
              <a:buClr>
                <a:srgbClr val="457A93"/>
              </a:buClr>
              <a:buFont typeface="Wingdings" panose="05000000000000000000" pitchFamily="2" charset="2"/>
              <a:buChar char="§"/>
              <a:defRPr sz="2000">
                <a:latin typeface="Arial" panose="020B0604020202020204" pitchFamily="34" charset="0"/>
                <a:cs typeface="Arial" panose="020B0604020202020204" pitchFamily="34" charset="0"/>
              </a:defRPr>
            </a:lvl2pPr>
            <a:lvl3pPr marL="1143000" indent="-228600">
              <a:spcBef>
                <a:spcPts val="1200"/>
              </a:spcBef>
              <a:buClr>
                <a:srgbClr val="457A93"/>
              </a:buClr>
              <a:buFont typeface="Wingdings" panose="05000000000000000000" pitchFamily="2" charset="2"/>
              <a:buChar char="§"/>
              <a:defRPr sz="1800">
                <a:latin typeface="Arial" panose="020B0604020202020204" pitchFamily="34" charset="0"/>
                <a:cs typeface="Arial" panose="020B0604020202020204" pitchFamily="34" charset="0"/>
              </a:defRPr>
            </a:lvl3pPr>
            <a:lvl4pPr marL="1600200" indent="-228600">
              <a:spcBef>
                <a:spcPts val="1200"/>
              </a:spcBef>
              <a:buClr>
                <a:srgbClr val="457A93"/>
              </a:buClr>
              <a:buFont typeface="Wingdings" panose="05000000000000000000" pitchFamily="2" charset="2"/>
              <a:buChar char="§"/>
              <a:defRPr sz="1600">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8" name="Rechteck 7"/>
          <p:cNvSpPr/>
          <p:nvPr userDrawn="1"/>
        </p:nvSpPr>
        <p:spPr>
          <a:xfrm>
            <a:off x="0" y="6738994"/>
            <a:ext cx="12192000" cy="119006"/>
          </a:xfrm>
          <a:prstGeom prst="rect">
            <a:avLst/>
          </a:prstGeom>
          <a:solidFill>
            <a:srgbClr val="457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1" name="Title 1"/>
          <p:cNvSpPr>
            <a:spLocks noGrp="1"/>
          </p:cNvSpPr>
          <p:nvPr>
            <p:ph type="title"/>
          </p:nvPr>
        </p:nvSpPr>
        <p:spPr>
          <a:xfrm>
            <a:off x="614184" y="365127"/>
            <a:ext cx="10739616" cy="1325563"/>
          </a:xfrm>
          <a:prstGeom prst="rect">
            <a:avLst/>
          </a:prstGeom>
        </p:spPr>
        <p:txBody>
          <a:bodyPr>
            <a:normAutofit/>
          </a:bodyPr>
          <a:lstStyle>
            <a:lvl1pPr>
              <a:defRPr sz="2800" b="1">
                <a:solidFill>
                  <a:srgbClr val="457A93"/>
                </a:solidFill>
                <a:latin typeface="Arial" panose="020B0604020202020204" pitchFamily="34" charset="0"/>
                <a:cs typeface="Arial" panose="020B0604020202020204" pitchFamily="34" charset="0"/>
              </a:defRPr>
            </a:lvl1pPr>
          </a:lstStyle>
          <a:p>
            <a:r>
              <a:rPr lang="de-DE" dirty="0"/>
              <a:t>Titelmasterformat durch Klicken bearbeiten</a:t>
            </a:r>
            <a:endParaRPr lang="en-US" dirty="0"/>
          </a:p>
        </p:txBody>
      </p:sp>
    </p:spTree>
    <p:extLst>
      <p:ext uri="{BB962C8B-B14F-4D97-AF65-F5344CB8AC3E}">
        <p14:creationId xmlns:p14="http://schemas.microsoft.com/office/powerpoint/2010/main" val="352649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280197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de-DE" dirty="0"/>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lvl1pPr marL="2286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lvl1pPr marL="2286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1pPr>
            <a:lvl2pPr marL="6858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2pPr>
            <a:lvl3pPr marL="11430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3pPr>
            <a:lvl4pPr marL="16002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4pPr>
            <a:lvl5pPr marL="2057400" indent="-228600">
              <a:buClr>
                <a:srgbClr val="457A93"/>
              </a:buClr>
              <a:buFont typeface="Wingdings" panose="05000000000000000000" pitchFamily="2" charset="2"/>
              <a:buChar char="§"/>
              <a:defRPr>
                <a:latin typeface="Arial" panose="020B0604020202020204" pitchFamily="34" charset="0"/>
                <a:cs typeface="Arial" panose="020B0604020202020204" pitchFamily="34" charset="0"/>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
        <p:nvSpPr>
          <p:cNvPr id="8" name="Rechteck 7"/>
          <p:cNvSpPr/>
          <p:nvPr userDrawn="1"/>
        </p:nvSpPr>
        <p:spPr>
          <a:xfrm>
            <a:off x="0" y="6738994"/>
            <a:ext cx="12192000" cy="119006"/>
          </a:xfrm>
          <a:prstGeom prst="rect">
            <a:avLst/>
          </a:prstGeom>
          <a:solidFill>
            <a:srgbClr val="457A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00042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4145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56868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024231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380016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03302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a:p>
        </p:txBody>
      </p:sp>
    </p:spTree>
    <p:extLst>
      <p:ext uri="{BB962C8B-B14F-4D97-AF65-F5344CB8AC3E}">
        <p14:creationId xmlns:p14="http://schemas.microsoft.com/office/powerpoint/2010/main" val="279632105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a:t>
            </a:fld>
            <a:endParaRPr lang="en-US"/>
          </a:p>
        </p:txBody>
      </p:sp>
    </p:spTree>
    <p:extLst>
      <p:ext uri="{BB962C8B-B14F-4D97-AF65-F5344CB8AC3E}">
        <p14:creationId xmlns:p14="http://schemas.microsoft.com/office/powerpoint/2010/main" val="14316214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ssrini@b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mailto:dominique.hanssens@anderson.ucla.edu"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307139" y="3429000"/>
            <a:ext cx="10360764" cy="584775"/>
          </a:xfrm>
          <a:prstGeom prst="rect">
            <a:avLst/>
          </a:prstGeom>
          <a:noFill/>
        </p:spPr>
        <p:txBody>
          <a:bodyPr wrap="square" rtlCol="0">
            <a:spAutoFit/>
          </a:bodyPr>
          <a:lstStyle/>
          <a:p>
            <a:pPr algn="ctr"/>
            <a:r>
              <a:rPr lang="en-US" sz="3200" b="1" dirty="0">
                <a:latin typeface="Arial"/>
                <a:cs typeface="Arial"/>
              </a:rPr>
              <a:t>Marketing and Firm Value </a:t>
            </a:r>
          </a:p>
        </p:txBody>
      </p:sp>
      <p:sp>
        <p:nvSpPr>
          <p:cNvPr id="5" name="Rechteck 4"/>
          <p:cNvSpPr/>
          <p:nvPr/>
        </p:nvSpPr>
        <p:spPr>
          <a:xfrm>
            <a:off x="1593399" y="4346246"/>
            <a:ext cx="9267641" cy="1600438"/>
          </a:xfrm>
          <a:prstGeom prst="rect">
            <a:avLst/>
          </a:prstGeom>
        </p:spPr>
        <p:txBody>
          <a:bodyPr wrap="square">
            <a:spAutoFit/>
          </a:bodyPr>
          <a:lstStyle/>
          <a:p>
            <a:pPr lvl="0" algn="ctr">
              <a:defRPr/>
            </a:pPr>
            <a:r>
              <a:rPr kumimoji="0" lang="en-US" altLang="de-DE"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Shuba Srinivasan and Dominique Hanssens</a:t>
            </a:r>
          </a:p>
          <a:p>
            <a:pPr lvl="0" algn="ctr">
              <a:defRPr/>
            </a:pPr>
            <a:r>
              <a:rPr lang="en-US" altLang="de-DE" sz="1400" b="1" dirty="0">
                <a:latin typeface="Arial" panose="020B0604020202020204" pitchFamily="34" charset="0"/>
                <a:cs typeface="Arial" panose="020B0604020202020204" pitchFamily="34" charset="0"/>
              </a:rPr>
              <a:t>Boston University and UCLA</a:t>
            </a:r>
          </a:p>
          <a:p>
            <a:pPr lvl="0" algn="ctr">
              <a:defRPr/>
            </a:pPr>
            <a:endParaRPr kumimoji="0" lang="en-US" altLang="de-DE"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lvl="0" algn="ctr">
              <a:defRPr/>
            </a:pPr>
            <a:endParaRPr lang="en-US" altLang="de-DE" sz="1400" b="1" dirty="0">
              <a:latin typeface="Arial" panose="020B0604020202020204" pitchFamily="34" charset="0"/>
              <a:cs typeface="Arial" panose="020B0604020202020204" pitchFamily="34" charset="0"/>
            </a:endParaRPr>
          </a:p>
          <a:p>
            <a:pPr lvl="0" algn="ctr">
              <a:defRPr/>
            </a:pPr>
            <a:endParaRPr lang="en-US" altLang="de-DE" sz="1400" b="1" dirty="0">
              <a:latin typeface="Arial" panose="020B0604020202020204" pitchFamily="34" charset="0"/>
              <a:cs typeface="Arial" panose="020B0604020202020204" pitchFamily="34" charset="0"/>
            </a:endParaRPr>
          </a:p>
          <a:p>
            <a:pPr lvl="0" algn="ctr">
              <a:defRPr/>
            </a:pPr>
            <a:r>
              <a:rPr kumimoji="0" lang="en-US" altLang="de-DE"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Marketing Science Institute We</a:t>
            </a:r>
            <a:r>
              <a:rPr lang="en-US" altLang="de-DE" sz="1400" b="1" dirty="0" err="1">
                <a:latin typeface="Arial" panose="020B0604020202020204" pitchFamily="34" charset="0"/>
                <a:cs typeface="Arial" panose="020B0604020202020204" pitchFamily="34" charset="0"/>
              </a:rPr>
              <a:t>binar</a:t>
            </a:r>
            <a:endParaRPr lang="en-US" altLang="de-DE" sz="1400" b="1" dirty="0">
              <a:latin typeface="Arial" panose="020B0604020202020204" pitchFamily="34" charset="0"/>
              <a:cs typeface="Arial" panose="020B0604020202020204" pitchFamily="34" charset="0"/>
            </a:endParaRPr>
          </a:p>
          <a:p>
            <a:pPr lvl="0" algn="ctr">
              <a:defRPr/>
            </a:pPr>
            <a:r>
              <a:rPr kumimoji="0" lang="en-US" altLang="de-DE"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January 31 2023</a:t>
            </a:r>
          </a:p>
        </p:txBody>
      </p:sp>
      <p:pic>
        <p:nvPicPr>
          <p:cNvPr id="1038" name="Picture 14" descr="9 Elements of an Effective Marketing Plan - Ally Marketing">
            <a:extLst>
              <a:ext uri="{FF2B5EF4-FFF2-40B4-BE49-F238E27FC236}">
                <a16:creationId xmlns:a16="http://schemas.microsoft.com/office/drawing/2014/main" id="{3E2DB17F-2424-BC42-9ABD-33F79B4E9B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6088130" cy="282448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opening US: NYSE partially reopens trading floor for first time since  coronavirus outbreak - ABC7 San Francisco">
            <a:extLst>
              <a:ext uri="{FF2B5EF4-FFF2-40B4-BE49-F238E27FC236}">
                <a16:creationId xmlns:a16="http://schemas.microsoft.com/office/drawing/2014/main" id="{031321BB-F087-1B4A-A8EB-A2641557D0F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8131" y="0"/>
            <a:ext cx="6103340" cy="2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16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734" y="126000"/>
            <a:ext cx="10515600" cy="1325563"/>
          </a:xfrm>
        </p:spPr>
        <p:txBody>
          <a:bodyPr anchor="t">
            <a:normAutofit/>
          </a:bodyPr>
          <a:lstStyle/>
          <a:p>
            <a:pPr algn="ctr"/>
            <a:r>
              <a:rPr lang="en-US" sz="2400" b="1" dirty="0"/>
              <a:t>Generalizable results – quantitative synthesis</a:t>
            </a:r>
          </a:p>
        </p:txBody>
      </p:sp>
      <p:sp>
        <p:nvSpPr>
          <p:cNvPr id="9" name="Foliennummernplatzhalter 8">
            <a:extLst>
              <a:ext uri="{FF2B5EF4-FFF2-40B4-BE49-F238E27FC236}">
                <a16:creationId xmlns:a16="http://schemas.microsoft.com/office/drawing/2014/main" id="{55958E70-8482-6046-9114-B4498A9B38C5}"/>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9</a:t>
            </a:fld>
            <a:endParaRPr lang="en-US">
              <a:solidFill>
                <a:schemeClr val="bg1"/>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73280B49-E715-2948-B2CB-500D3DA6F2A2}"/>
              </a:ext>
            </a:extLst>
          </p:cNvPr>
          <p:cNvSpPr txBox="1"/>
          <p:nvPr/>
        </p:nvSpPr>
        <p:spPr>
          <a:xfrm>
            <a:off x="803275" y="1320999"/>
            <a:ext cx="5032788" cy="707886"/>
          </a:xfrm>
          <a:prstGeom prst="rect">
            <a:avLst/>
          </a:prstGeom>
          <a:noFill/>
        </p:spPr>
        <p:txBody>
          <a:bodyPr wrap="none" lIns="0" rtlCol="0" anchor="b">
            <a:spAutoFit/>
          </a:bodyPr>
          <a:lstStyle/>
          <a:p>
            <a:r>
              <a:rPr lang="en-US" sz="2000" b="1" dirty="0">
                <a:solidFill>
                  <a:srgbClr val="000000"/>
                </a:solidFill>
                <a:latin typeface="Arial"/>
                <a:cs typeface="Arial"/>
              </a:rPr>
              <a:t>Stock return findings: </a:t>
            </a:r>
          </a:p>
          <a:p>
            <a:r>
              <a:rPr lang="en-US" sz="2000" b="1" dirty="0">
                <a:solidFill>
                  <a:srgbClr val="000000"/>
                </a:solidFill>
                <a:latin typeface="Arial"/>
                <a:cs typeface="Arial"/>
              </a:rPr>
              <a:t>Most-often analyzed marketing variables</a:t>
            </a:r>
          </a:p>
        </p:txBody>
      </p:sp>
      <p:cxnSp>
        <p:nvCxnSpPr>
          <p:cNvPr id="11" name="Gerade Verbindung 10">
            <a:extLst>
              <a:ext uri="{FF2B5EF4-FFF2-40B4-BE49-F238E27FC236}">
                <a16:creationId xmlns:a16="http://schemas.microsoft.com/office/drawing/2014/main" id="{ED4AF727-04F9-344F-94CF-FA2E98B426D1}"/>
              </a:ext>
            </a:extLst>
          </p:cNvPr>
          <p:cNvCxnSpPr>
            <a:cxnSpLocks/>
          </p:cNvCxnSpPr>
          <p:nvPr/>
        </p:nvCxnSpPr>
        <p:spPr>
          <a:xfrm>
            <a:off x="803275" y="1970672"/>
            <a:ext cx="4935609"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feld 11">
            <a:extLst>
              <a:ext uri="{FF2B5EF4-FFF2-40B4-BE49-F238E27FC236}">
                <a16:creationId xmlns:a16="http://schemas.microsoft.com/office/drawing/2014/main" id="{DBDFB2F6-D20E-C744-ACE8-3E145194A88E}"/>
              </a:ext>
            </a:extLst>
          </p:cNvPr>
          <p:cNvSpPr txBox="1"/>
          <p:nvPr/>
        </p:nvSpPr>
        <p:spPr>
          <a:xfrm>
            <a:off x="6096000" y="1628775"/>
            <a:ext cx="2171428" cy="400110"/>
          </a:xfrm>
          <a:prstGeom prst="rect">
            <a:avLst/>
          </a:prstGeom>
          <a:noFill/>
        </p:spPr>
        <p:txBody>
          <a:bodyPr wrap="none" lIns="0" rtlCol="0">
            <a:spAutoFit/>
          </a:bodyPr>
          <a:lstStyle/>
          <a:p>
            <a:r>
              <a:rPr lang="en-US" sz="2000" b="1">
                <a:solidFill>
                  <a:srgbClr val="000000"/>
                </a:solidFill>
                <a:latin typeface="Arial"/>
                <a:cs typeface="Arial"/>
              </a:rPr>
              <a:t>Identified groups</a:t>
            </a:r>
          </a:p>
        </p:txBody>
      </p:sp>
      <p:cxnSp>
        <p:nvCxnSpPr>
          <p:cNvPr id="13" name="Gerade Verbindung 12">
            <a:extLst>
              <a:ext uri="{FF2B5EF4-FFF2-40B4-BE49-F238E27FC236}">
                <a16:creationId xmlns:a16="http://schemas.microsoft.com/office/drawing/2014/main" id="{C001078D-85FC-4344-8B20-0DDD54293F84}"/>
              </a:ext>
            </a:extLst>
          </p:cNvPr>
          <p:cNvCxnSpPr>
            <a:cxnSpLocks/>
          </p:cNvCxnSpPr>
          <p:nvPr/>
        </p:nvCxnSpPr>
        <p:spPr>
          <a:xfrm>
            <a:off x="6096000" y="1970672"/>
            <a:ext cx="5292725"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3" name="Tabelle 4">
            <a:extLst>
              <a:ext uri="{FF2B5EF4-FFF2-40B4-BE49-F238E27FC236}">
                <a16:creationId xmlns:a16="http://schemas.microsoft.com/office/drawing/2014/main" id="{EBB80436-EE08-3348-8B2E-DEECB77CF451}"/>
              </a:ext>
            </a:extLst>
          </p:cNvPr>
          <p:cNvGraphicFramePr>
            <a:graphicFrameLocks noGrp="1"/>
          </p:cNvGraphicFramePr>
          <p:nvPr>
            <p:extLst>
              <p:ext uri="{D42A27DB-BD31-4B8C-83A1-F6EECF244321}">
                <p14:modId xmlns:p14="http://schemas.microsoft.com/office/powerpoint/2010/main" val="1675683704"/>
              </p:ext>
            </p:extLst>
          </p:nvPr>
        </p:nvGraphicFramePr>
        <p:xfrm>
          <a:off x="803275" y="2103755"/>
          <a:ext cx="4935610" cy="4389120"/>
        </p:xfrm>
        <a:graphic>
          <a:graphicData uri="http://schemas.openxmlformats.org/drawingml/2006/table">
            <a:tbl>
              <a:tblPr firstRow="1" bandRow="1">
                <a:tableStyleId>{5C22544A-7EE6-4342-B048-85BDC9FD1C3A}</a:tableStyleId>
              </a:tblPr>
              <a:tblGrid>
                <a:gridCol w="3527425">
                  <a:extLst>
                    <a:ext uri="{9D8B030D-6E8A-4147-A177-3AD203B41FA5}">
                      <a16:colId xmlns:a16="http://schemas.microsoft.com/office/drawing/2014/main" val="1945807799"/>
                    </a:ext>
                  </a:extLst>
                </a:gridCol>
                <a:gridCol w="469395">
                  <a:extLst>
                    <a:ext uri="{9D8B030D-6E8A-4147-A177-3AD203B41FA5}">
                      <a16:colId xmlns:a16="http://schemas.microsoft.com/office/drawing/2014/main" val="970081903"/>
                    </a:ext>
                  </a:extLst>
                </a:gridCol>
                <a:gridCol w="469395">
                  <a:extLst>
                    <a:ext uri="{9D8B030D-6E8A-4147-A177-3AD203B41FA5}">
                      <a16:colId xmlns:a16="http://schemas.microsoft.com/office/drawing/2014/main" val="2569128423"/>
                    </a:ext>
                  </a:extLst>
                </a:gridCol>
                <a:gridCol w="469395">
                  <a:extLst>
                    <a:ext uri="{9D8B030D-6E8A-4147-A177-3AD203B41FA5}">
                      <a16:colId xmlns:a16="http://schemas.microsoft.com/office/drawing/2014/main" val="960442325"/>
                    </a:ext>
                  </a:extLst>
                </a:gridCol>
              </a:tblGrid>
              <a:tr h="265138">
                <a:tc>
                  <a:txBody>
                    <a:bodyPr/>
                    <a:lstStyle/>
                    <a:p>
                      <a:endParaRPr lang="en-US" sz="1200" noProof="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en-US" sz="1200" noProof="0">
                          <a:solidFill>
                            <a:schemeClr val="tx1"/>
                          </a:solidFill>
                          <a:latin typeface="Arial" panose="020B0604020202020204" pitchFamily="34" charset="0"/>
                          <a:cs typeface="Arial" panose="020B0604020202020204" pitchFamily="34" charset="0"/>
                        </a:rPr>
                        <a:t>Stock return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de-DE" sz="1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589286"/>
                  </a:ext>
                </a:extLst>
              </a:tr>
              <a:tr h="265138">
                <a:tc>
                  <a:txBody>
                    <a:bodyPr/>
                    <a:lstStyle/>
                    <a:p>
                      <a:r>
                        <a:rPr lang="en-US" sz="1200" b="1" noProof="0">
                          <a:solidFill>
                            <a:schemeClr val="tx1"/>
                          </a:solidFill>
                          <a:latin typeface="Arial" panose="020B0604020202020204" pitchFamily="34" charset="0"/>
                          <a:cs typeface="Arial" panose="020B0604020202020204" pitchFamily="34" charset="0"/>
                        </a:rPr>
                        <a:t>Marketing variable (category)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0668685"/>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Advertising expenditures (actions)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6940190"/>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Customer satisfaction (assets)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0228262"/>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New product introductions (actions)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952243"/>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CSR (actions)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060590"/>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Alliances (configuration)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559466"/>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Customer-based brand equity (assets)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557306"/>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R&amp;D expenditures (actions)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1100241"/>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Product quality (assets)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3157998"/>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Financial brand equity (assets)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1637008"/>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Product recall (actions)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959443"/>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Earned social media volume (assets)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4645731"/>
                  </a:ext>
                </a:extLst>
              </a:tr>
              <a:tr h="26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solidFill>
                            <a:schemeClr val="tx1"/>
                          </a:solidFill>
                          <a:latin typeface="Arial" panose="020B0604020202020204" pitchFamily="34" charset="0"/>
                          <a:cs typeface="Arial" panose="020B0604020202020204" pitchFamily="34" charset="0"/>
                        </a:rPr>
                        <a:t>Earned social media negative sentiment (assets)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717097"/>
                  </a:ext>
                </a:extLst>
              </a:tr>
              <a:tr h="2651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a:solidFill>
                            <a:schemeClr val="tx1"/>
                          </a:solidFill>
                          <a:latin typeface="Arial" panose="020B0604020202020204" pitchFamily="34" charset="0"/>
                          <a:cs typeface="Arial" panose="020B0604020202020204" pitchFamily="34" charset="0"/>
                        </a:rPr>
                        <a:t>Earned social media positive sentiment (assets)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3742290"/>
                  </a:ext>
                </a:extLst>
              </a:tr>
              <a:tr h="265138">
                <a:tc>
                  <a:txBody>
                    <a:bodyPr/>
                    <a:lstStyle/>
                    <a:p>
                      <a:r>
                        <a:rPr lang="en-US" sz="1200" noProof="0">
                          <a:solidFill>
                            <a:schemeClr val="tx1"/>
                          </a:solidFill>
                          <a:latin typeface="Arial" panose="020B0604020202020204" pitchFamily="34" charset="0"/>
                          <a:cs typeface="Arial" panose="020B0604020202020204" pitchFamily="34" charset="0"/>
                        </a:rPr>
                        <a:t>Myopic management (actions)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a:solidFill>
                            <a:schemeClr val="tx1"/>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noProof="0" dirty="0">
                          <a:solidFill>
                            <a:schemeClr val="tx1"/>
                          </a:solidFill>
                          <a:latin typeface="Arial" panose="020B0604020202020204" pitchFamily="34" charset="0"/>
                          <a:cs typeface="Arial" panose="020B060402020202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5733089"/>
                  </a:ext>
                </a:extLst>
              </a:tr>
            </a:tbl>
          </a:graphicData>
        </a:graphic>
      </p:graphicFrame>
      <p:sp>
        <p:nvSpPr>
          <p:cNvPr id="21" name="Abgerundetes Rechteck 20">
            <a:extLst>
              <a:ext uri="{FF2B5EF4-FFF2-40B4-BE49-F238E27FC236}">
                <a16:creationId xmlns:a16="http://schemas.microsoft.com/office/drawing/2014/main" id="{3AF81DCB-6A27-1146-B1C3-72569330C39C}"/>
              </a:ext>
            </a:extLst>
          </p:cNvPr>
          <p:cNvSpPr/>
          <p:nvPr/>
        </p:nvSpPr>
        <p:spPr>
          <a:xfrm>
            <a:off x="4332816" y="2957667"/>
            <a:ext cx="1406067" cy="206772"/>
          </a:xfrm>
          <a:prstGeom prst="roundRect">
            <a:avLst/>
          </a:prstGeom>
          <a:solidFill>
            <a:srgbClr val="A7EA52">
              <a:lumMod val="60000"/>
              <a:lumOff val="40000"/>
              <a:alpha val="30000"/>
            </a:srgbClr>
          </a:solidFill>
          <a:ln w="19050" cap="flat" cmpd="sng" algn="ctr">
            <a:solidFill>
              <a:srgbClr val="A7EA52">
                <a:lumMod val="50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2" name="Abgerundetes Rechteck 21">
            <a:extLst>
              <a:ext uri="{FF2B5EF4-FFF2-40B4-BE49-F238E27FC236}">
                <a16:creationId xmlns:a16="http://schemas.microsoft.com/office/drawing/2014/main" id="{2A11A354-C4F3-7341-A196-C708D3581B23}"/>
              </a:ext>
            </a:extLst>
          </p:cNvPr>
          <p:cNvSpPr/>
          <p:nvPr/>
        </p:nvSpPr>
        <p:spPr>
          <a:xfrm>
            <a:off x="4332816" y="3238098"/>
            <a:ext cx="1406067" cy="206772"/>
          </a:xfrm>
          <a:prstGeom prst="roundRect">
            <a:avLst/>
          </a:prstGeom>
          <a:solidFill>
            <a:srgbClr val="A7EA52">
              <a:lumMod val="60000"/>
              <a:lumOff val="40000"/>
              <a:alpha val="30000"/>
            </a:srgbClr>
          </a:solidFill>
          <a:ln w="19050" cap="flat" cmpd="sng" algn="ctr">
            <a:solidFill>
              <a:srgbClr val="A7EA52">
                <a:lumMod val="50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3" name="Abgerundetes Rechteck 22">
            <a:extLst>
              <a:ext uri="{FF2B5EF4-FFF2-40B4-BE49-F238E27FC236}">
                <a16:creationId xmlns:a16="http://schemas.microsoft.com/office/drawing/2014/main" id="{EEE1D4FD-7E9A-3047-87D3-8EA8326B2088}"/>
              </a:ext>
            </a:extLst>
          </p:cNvPr>
          <p:cNvSpPr/>
          <p:nvPr/>
        </p:nvSpPr>
        <p:spPr>
          <a:xfrm>
            <a:off x="4332816" y="4052216"/>
            <a:ext cx="1406067" cy="206773"/>
          </a:xfrm>
          <a:prstGeom prst="roundRect">
            <a:avLst/>
          </a:prstGeom>
          <a:solidFill>
            <a:srgbClr val="A7EA52">
              <a:lumMod val="60000"/>
              <a:lumOff val="40000"/>
              <a:alpha val="30000"/>
            </a:srgbClr>
          </a:solidFill>
          <a:ln w="19050" cap="flat" cmpd="sng" algn="ctr">
            <a:solidFill>
              <a:srgbClr val="A7EA52">
                <a:lumMod val="50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4" name="Abgerundetes Rechteck 23">
            <a:extLst>
              <a:ext uri="{FF2B5EF4-FFF2-40B4-BE49-F238E27FC236}">
                <a16:creationId xmlns:a16="http://schemas.microsoft.com/office/drawing/2014/main" id="{B47F5BF2-E269-BF4E-9180-7D9E83C4C7A1}"/>
              </a:ext>
            </a:extLst>
          </p:cNvPr>
          <p:cNvSpPr/>
          <p:nvPr/>
        </p:nvSpPr>
        <p:spPr>
          <a:xfrm>
            <a:off x="4332816" y="4886535"/>
            <a:ext cx="1406067" cy="206773"/>
          </a:xfrm>
          <a:prstGeom prst="roundRect">
            <a:avLst/>
          </a:prstGeom>
          <a:solidFill>
            <a:srgbClr val="A7EA52">
              <a:lumMod val="60000"/>
              <a:lumOff val="40000"/>
              <a:alpha val="30000"/>
            </a:srgbClr>
          </a:solidFill>
          <a:ln w="19050" cap="flat" cmpd="sng" algn="ctr">
            <a:solidFill>
              <a:srgbClr val="A7EA52">
                <a:lumMod val="50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5" name="Abgerundetes Rechteck 24">
            <a:extLst>
              <a:ext uri="{FF2B5EF4-FFF2-40B4-BE49-F238E27FC236}">
                <a16:creationId xmlns:a16="http://schemas.microsoft.com/office/drawing/2014/main" id="{613198C5-7239-9B4D-B054-0EE3B11E77D2}"/>
              </a:ext>
            </a:extLst>
          </p:cNvPr>
          <p:cNvSpPr/>
          <p:nvPr/>
        </p:nvSpPr>
        <p:spPr>
          <a:xfrm>
            <a:off x="4332816" y="5433614"/>
            <a:ext cx="1406067" cy="206773"/>
          </a:xfrm>
          <a:prstGeom prst="roundRect">
            <a:avLst/>
          </a:prstGeom>
          <a:solidFill>
            <a:srgbClr val="A7EA52">
              <a:lumMod val="60000"/>
              <a:lumOff val="40000"/>
              <a:alpha val="30000"/>
            </a:srgbClr>
          </a:solidFill>
          <a:ln w="19050" cap="flat" cmpd="sng" algn="ctr">
            <a:solidFill>
              <a:srgbClr val="A7EA52">
                <a:lumMod val="50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6" name="Abgerundetes Rechteck 25">
            <a:extLst>
              <a:ext uri="{FF2B5EF4-FFF2-40B4-BE49-F238E27FC236}">
                <a16:creationId xmlns:a16="http://schemas.microsoft.com/office/drawing/2014/main" id="{B9F7C06B-D988-1F44-972E-27B5FADFDAD6}"/>
              </a:ext>
            </a:extLst>
          </p:cNvPr>
          <p:cNvSpPr/>
          <p:nvPr/>
        </p:nvSpPr>
        <p:spPr>
          <a:xfrm>
            <a:off x="4332816" y="5980693"/>
            <a:ext cx="1406067" cy="206773"/>
          </a:xfrm>
          <a:prstGeom prst="roundRect">
            <a:avLst/>
          </a:prstGeom>
          <a:solidFill>
            <a:srgbClr val="A7EA52">
              <a:lumMod val="60000"/>
              <a:lumOff val="40000"/>
              <a:alpha val="30000"/>
            </a:srgbClr>
          </a:solidFill>
          <a:ln w="19050" cap="flat" cmpd="sng" algn="ctr">
            <a:solidFill>
              <a:srgbClr val="A7EA52">
                <a:lumMod val="50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7" name="Abgerundetes Rechteck 26">
            <a:extLst>
              <a:ext uri="{FF2B5EF4-FFF2-40B4-BE49-F238E27FC236}">
                <a16:creationId xmlns:a16="http://schemas.microsoft.com/office/drawing/2014/main" id="{24124658-C32A-694C-92B7-9C44830DD123}"/>
              </a:ext>
            </a:extLst>
          </p:cNvPr>
          <p:cNvSpPr/>
          <p:nvPr/>
        </p:nvSpPr>
        <p:spPr>
          <a:xfrm>
            <a:off x="6096000" y="2114503"/>
            <a:ext cx="5292725" cy="317123"/>
          </a:xfrm>
          <a:prstGeom prst="roundRect">
            <a:avLst/>
          </a:prstGeom>
          <a:solidFill>
            <a:srgbClr val="A7EA52">
              <a:lumMod val="60000"/>
              <a:lumOff val="40000"/>
              <a:alpha val="30000"/>
            </a:srgbClr>
          </a:solidFill>
          <a:ln w="19050" cap="flat" cmpd="sng" algn="ctr">
            <a:solidFill>
              <a:srgbClr val="A7EA52">
                <a:lumMod val="50000"/>
              </a:srgbClr>
            </a:solidFill>
            <a:prstDash val="solid"/>
            <a:tailEnd type="none"/>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a:solidFill>
                  <a:prstClr val="black"/>
                </a:solidFill>
                <a:latin typeface="Arial" panose="020B0604020202020204" pitchFamily="34" charset="0"/>
                <a:cs typeface="Arial" panose="020B0604020202020204" pitchFamily="34" charset="0"/>
              </a:rPr>
              <a:t>Only positive or neutral findings</a:t>
            </a:r>
            <a:endParaRPr kumimoji="0" lang="en-US" sz="14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29" name="Abgerundetes Rechteck 28">
            <a:extLst>
              <a:ext uri="{FF2B5EF4-FFF2-40B4-BE49-F238E27FC236}">
                <a16:creationId xmlns:a16="http://schemas.microsoft.com/office/drawing/2014/main" id="{853E58A6-0D03-B540-8C8E-691CB8E6CE1F}"/>
              </a:ext>
            </a:extLst>
          </p:cNvPr>
          <p:cNvSpPr/>
          <p:nvPr/>
        </p:nvSpPr>
        <p:spPr>
          <a:xfrm>
            <a:off x="4332815" y="2676025"/>
            <a:ext cx="1406067" cy="206772"/>
          </a:xfrm>
          <a:prstGeom prst="roundRect">
            <a:avLst/>
          </a:prstGeom>
          <a:solidFill>
            <a:srgbClr val="FFFF00">
              <a:alpha val="40000"/>
            </a:srgbClr>
          </a:solidFill>
          <a:ln w="19050">
            <a:solidFill>
              <a:srgbClr val="FFFF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bgerundetes Rechteck 29">
            <a:extLst>
              <a:ext uri="{FF2B5EF4-FFF2-40B4-BE49-F238E27FC236}">
                <a16:creationId xmlns:a16="http://schemas.microsoft.com/office/drawing/2014/main" id="{5EF7D374-D309-164F-AC31-212570E38E67}"/>
              </a:ext>
            </a:extLst>
          </p:cNvPr>
          <p:cNvSpPr/>
          <p:nvPr/>
        </p:nvSpPr>
        <p:spPr>
          <a:xfrm>
            <a:off x="4332814" y="3785176"/>
            <a:ext cx="1406067" cy="206772"/>
          </a:xfrm>
          <a:prstGeom prst="roundRect">
            <a:avLst/>
          </a:prstGeom>
          <a:solidFill>
            <a:srgbClr val="FFFF00">
              <a:alpha val="40000"/>
            </a:srgbClr>
          </a:solidFill>
          <a:ln w="19050">
            <a:solidFill>
              <a:srgbClr val="FFFF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Abgerundetes Rechteck 30">
            <a:extLst>
              <a:ext uri="{FF2B5EF4-FFF2-40B4-BE49-F238E27FC236}">
                <a16:creationId xmlns:a16="http://schemas.microsoft.com/office/drawing/2014/main" id="{E69D07CF-1537-0645-85CC-4017C37FAB2C}"/>
              </a:ext>
            </a:extLst>
          </p:cNvPr>
          <p:cNvSpPr/>
          <p:nvPr/>
        </p:nvSpPr>
        <p:spPr>
          <a:xfrm>
            <a:off x="6095999" y="2677934"/>
            <a:ext cx="5292000" cy="316800"/>
          </a:xfrm>
          <a:prstGeom prst="roundRect">
            <a:avLst/>
          </a:prstGeom>
          <a:solidFill>
            <a:srgbClr val="FFFF00">
              <a:alpha val="40000"/>
            </a:srgbClr>
          </a:solidFill>
          <a:ln w="19050">
            <a:solidFill>
              <a:srgbClr val="FFFF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r>
              <a:rPr lang="en-US" sz="1400">
                <a:latin typeface="Arial"/>
                <a:cs typeface="Arial"/>
              </a:rPr>
              <a:t>Mixed positive and negative findings, but predominantly positive</a:t>
            </a:r>
          </a:p>
        </p:txBody>
      </p:sp>
      <p:sp>
        <p:nvSpPr>
          <p:cNvPr id="32" name="Abgerundetes Rechteck 31">
            <a:extLst>
              <a:ext uri="{FF2B5EF4-FFF2-40B4-BE49-F238E27FC236}">
                <a16:creationId xmlns:a16="http://schemas.microsoft.com/office/drawing/2014/main" id="{36869D95-44C9-074E-B8B1-C5BF76142641}"/>
              </a:ext>
            </a:extLst>
          </p:cNvPr>
          <p:cNvSpPr/>
          <p:nvPr/>
        </p:nvSpPr>
        <p:spPr>
          <a:xfrm>
            <a:off x="6096000" y="3241042"/>
            <a:ext cx="5292000" cy="316800"/>
          </a:xfrm>
          <a:prstGeom prst="roundRect">
            <a:avLst/>
          </a:prstGeom>
          <a:solidFill>
            <a:srgbClr val="FF6600">
              <a:alpha val="40000"/>
            </a:srgbClr>
          </a:solidFill>
          <a:ln w="19050">
            <a:solidFill>
              <a:srgbClr val="FF66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r>
              <a:rPr lang="en-US" sz="1400">
                <a:latin typeface="Arial" panose="020B0604020202020204" pitchFamily="34" charset="0"/>
                <a:cs typeface="Arial" panose="020B0604020202020204" pitchFamily="34" charset="0"/>
              </a:rPr>
              <a:t>Mixed positive and negative findings, more or less balanced</a:t>
            </a:r>
          </a:p>
        </p:txBody>
      </p:sp>
      <p:sp>
        <p:nvSpPr>
          <p:cNvPr id="33" name="Abgerundetes Rechteck 32">
            <a:extLst>
              <a:ext uri="{FF2B5EF4-FFF2-40B4-BE49-F238E27FC236}">
                <a16:creationId xmlns:a16="http://schemas.microsoft.com/office/drawing/2014/main" id="{63AD04DB-8305-1641-8218-8435C36740A2}"/>
              </a:ext>
            </a:extLst>
          </p:cNvPr>
          <p:cNvSpPr/>
          <p:nvPr/>
        </p:nvSpPr>
        <p:spPr>
          <a:xfrm>
            <a:off x="4332814" y="3508779"/>
            <a:ext cx="1406066" cy="206772"/>
          </a:xfrm>
          <a:prstGeom prst="roundRect">
            <a:avLst/>
          </a:prstGeom>
          <a:solidFill>
            <a:srgbClr val="FF6600">
              <a:alpha val="40000"/>
            </a:srgbClr>
          </a:solidFill>
          <a:ln w="19050">
            <a:solidFill>
              <a:srgbClr val="FF66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Abgerundetes Rechteck 33">
            <a:extLst>
              <a:ext uri="{FF2B5EF4-FFF2-40B4-BE49-F238E27FC236}">
                <a16:creationId xmlns:a16="http://schemas.microsoft.com/office/drawing/2014/main" id="{4ADCC26A-2AAF-D845-BA73-AF0553D23271}"/>
              </a:ext>
            </a:extLst>
          </p:cNvPr>
          <p:cNvSpPr/>
          <p:nvPr/>
        </p:nvSpPr>
        <p:spPr>
          <a:xfrm>
            <a:off x="4332814" y="4319257"/>
            <a:ext cx="1406066" cy="206772"/>
          </a:xfrm>
          <a:prstGeom prst="roundRect">
            <a:avLst/>
          </a:prstGeom>
          <a:solidFill>
            <a:srgbClr val="FF6600">
              <a:alpha val="40000"/>
            </a:srgbClr>
          </a:solidFill>
          <a:ln w="19050">
            <a:solidFill>
              <a:srgbClr val="FF66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bgerundetes Rechteck 34">
            <a:extLst>
              <a:ext uri="{FF2B5EF4-FFF2-40B4-BE49-F238E27FC236}">
                <a16:creationId xmlns:a16="http://schemas.microsoft.com/office/drawing/2014/main" id="{D7105F19-FD49-9749-81C6-78DD71C55A2B}"/>
              </a:ext>
            </a:extLst>
          </p:cNvPr>
          <p:cNvSpPr/>
          <p:nvPr/>
        </p:nvSpPr>
        <p:spPr>
          <a:xfrm>
            <a:off x="4332814" y="4606537"/>
            <a:ext cx="1406067" cy="206773"/>
          </a:xfrm>
          <a:prstGeom prst="roundRect">
            <a:avLst/>
          </a:prstGeom>
          <a:solidFill>
            <a:srgbClr val="A7EA52">
              <a:lumMod val="60000"/>
              <a:lumOff val="40000"/>
              <a:alpha val="30000"/>
            </a:srgbClr>
          </a:solidFill>
          <a:ln w="19050" cap="flat" cmpd="sng" algn="ctr">
            <a:solidFill>
              <a:srgbClr val="A7EA52">
                <a:lumMod val="50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6" name="Abgerundetes Rechteck 35">
            <a:extLst>
              <a:ext uri="{FF2B5EF4-FFF2-40B4-BE49-F238E27FC236}">
                <a16:creationId xmlns:a16="http://schemas.microsoft.com/office/drawing/2014/main" id="{5D9A8CD1-F6A2-E74B-992B-5380B66535AF}"/>
              </a:ext>
            </a:extLst>
          </p:cNvPr>
          <p:cNvSpPr/>
          <p:nvPr/>
        </p:nvSpPr>
        <p:spPr>
          <a:xfrm>
            <a:off x="4332813" y="5150432"/>
            <a:ext cx="1406065" cy="206772"/>
          </a:xfrm>
          <a:prstGeom prst="roundRect">
            <a:avLst/>
          </a:prstGeom>
          <a:solidFill>
            <a:srgbClr val="FF0000">
              <a:alpha val="40000"/>
            </a:srgbClr>
          </a:solidFill>
          <a:ln w="1905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Abgerundetes Rechteck 36">
            <a:extLst>
              <a:ext uri="{FF2B5EF4-FFF2-40B4-BE49-F238E27FC236}">
                <a16:creationId xmlns:a16="http://schemas.microsoft.com/office/drawing/2014/main" id="{0054EFA1-EB5C-F049-A21C-B11F2806851A}"/>
              </a:ext>
            </a:extLst>
          </p:cNvPr>
          <p:cNvSpPr/>
          <p:nvPr/>
        </p:nvSpPr>
        <p:spPr>
          <a:xfrm>
            <a:off x="4332812" y="5693870"/>
            <a:ext cx="1406065" cy="206772"/>
          </a:xfrm>
          <a:prstGeom prst="roundRect">
            <a:avLst/>
          </a:prstGeom>
          <a:solidFill>
            <a:srgbClr val="FF0000">
              <a:alpha val="40000"/>
            </a:srgbClr>
          </a:solidFill>
          <a:ln w="1905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Abgerundetes Rechteck 37">
            <a:extLst>
              <a:ext uri="{FF2B5EF4-FFF2-40B4-BE49-F238E27FC236}">
                <a16:creationId xmlns:a16="http://schemas.microsoft.com/office/drawing/2014/main" id="{06BD8765-5D7C-B740-B00C-151792E413EF}"/>
              </a:ext>
            </a:extLst>
          </p:cNvPr>
          <p:cNvSpPr/>
          <p:nvPr/>
        </p:nvSpPr>
        <p:spPr>
          <a:xfrm>
            <a:off x="4332811" y="6244081"/>
            <a:ext cx="1406065" cy="206772"/>
          </a:xfrm>
          <a:prstGeom prst="roundRect">
            <a:avLst/>
          </a:prstGeom>
          <a:solidFill>
            <a:srgbClr val="FF0000">
              <a:alpha val="40000"/>
            </a:srgbClr>
          </a:solidFill>
          <a:ln w="1905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bgerundetes Rechteck 38">
            <a:extLst>
              <a:ext uri="{FF2B5EF4-FFF2-40B4-BE49-F238E27FC236}">
                <a16:creationId xmlns:a16="http://schemas.microsoft.com/office/drawing/2014/main" id="{6BB61971-85D8-4E47-A7F9-6FD401EF19AF}"/>
              </a:ext>
            </a:extLst>
          </p:cNvPr>
          <p:cNvSpPr/>
          <p:nvPr/>
        </p:nvSpPr>
        <p:spPr>
          <a:xfrm>
            <a:off x="6083762" y="3804151"/>
            <a:ext cx="5292000" cy="316800"/>
          </a:xfrm>
          <a:prstGeom prst="roundRect">
            <a:avLst/>
          </a:prstGeom>
          <a:solidFill>
            <a:srgbClr val="FF0000">
              <a:alpha val="40000"/>
            </a:srgbClr>
          </a:solidFill>
          <a:ln w="19050">
            <a:solidFill>
              <a:srgbClr val="FF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r>
              <a:rPr lang="en-US" sz="1400">
                <a:latin typeface="Arial" panose="020B0604020202020204" pitchFamily="34" charset="0"/>
                <a:cs typeface="Arial" panose="020B0604020202020204" pitchFamily="34" charset="0"/>
              </a:rPr>
              <a:t>Strong overweight of negative effects</a:t>
            </a:r>
          </a:p>
        </p:txBody>
      </p:sp>
    </p:spTree>
    <p:extLst>
      <p:ext uri="{BB962C8B-B14F-4D97-AF65-F5344CB8AC3E}">
        <p14:creationId xmlns:p14="http://schemas.microsoft.com/office/powerpoint/2010/main" val="7257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a:extLst>
              <a:ext uri="{FF2B5EF4-FFF2-40B4-BE49-F238E27FC236}">
                <a16:creationId xmlns:a16="http://schemas.microsoft.com/office/drawing/2014/main" id="{08FD0D8A-6142-4DB2-9E4D-1FDE35690C6B}"/>
              </a:ext>
            </a:extLst>
          </p:cNvPr>
          <p:cNvSpPr>
            <a:spLocks noGrp="1" noChangeArrowheads="1"/>
          </p:cNvSpPr>
          <p:nvPr>
            <p:ph type="title"/>
          </p:nvPr>
        </p:nvSpPr>
        <p:spPr>
          <a:xfrm>
            <a:off x="2209800" y="457200"/>
            <a:ext cx="7772400" cy="1295400"/>
          </a:xfrm>
        </p:spPr>
        <p:txBody>
          <a:bodyPr/>
          <a:lstStyle/>
          <a:p>
            <a:pPr algn="ctr"/>
            <a:r>
              <a:rPr lang="en-US" altLang="en-US" sz="2800" b="1" dirty="0"/>
              <a:t>Brand Equity and Firm Value</a:t>
            </a:r>
            <a:r>
              <a:rPr lang="en-US" altLang="en-US" b="1" dirty="0"/>
              <a:t>   </a:t>
            </a:r>
          </a:p>
        </p:txBody>
      </p:sp>
      <p:sp>
        <p:nvSpPr>
          <p:cNvPr id="594947" name="Rectangle 3">
            <a:extLst>
              <a:ext uri="{FF2B5EF4-FFF2-40B4-BE49-F238E27FC236}">
                <a16:creationId xmlns:a16="http://schemas.microsoft.com/office/drawing/2014/main" id="{D90156BA-F1B6-4578-9652-5B6BFB19A701}"/>
              </a:ext>
            </a:extLst>
          </p:cNvPr>
          <p:cNvSpPr>
            <a:spLocks noGrp="1" noChangeArrowheads="1"/>
          </p:cNvSpPr>
          <p:nvPr>
            <p:ph type="body" idx="1"/>
          </p:nvPr>
        </p:nvSpPr>
        <p:spPr>
          <a:xfrm>
            <a:off x="1135117" y="1905000"/>
            <a:ext cx="10310649" cy="4572000"/>
          </a:xfrm>
        </p:spPr>
        <p:txBody>
          <a:bodyPr/>
          <a:lstStyle/>
          <a:p>
            <a:pPr marL="533400" indent="-533400"/>
            <a:r>
              <a:rPr lang="en-US" altLang="en-US" sz="2400" dirty="0"/>
              <a:t>Comparing Interbrand’s 111 “World’s Most Valuable Brands” to two benchmark portfolios: strong brands deliver higher monthly stock returns, with lower risk </a:t>
            </a:r>
            <a:r>
              <a:rPr lang="en-US" altLang="en-US" sz="2000" dirty="0"/>
              <a:t>(Madden, </a:t>
            </a:r>
            <a:r>
              <a:rPr lang="en-US" altLang="en-US" sz="2000" dirty="0" err="1"/>
              <a:t>Fehle</a:t>
            </a:r>
            <a:r>
              <a:rPr lang="en-US" altLang="en-US" sz="2000" dirty="0"/>
              <a:t> &amp; Fournier 2006).</a:t>
            </a:r>
          </a:p>
          <a:p>
            <a:pPr marL="533400" indent="-533400">
              <a:buNone/>
            </a:pPr>
            <a:endParaRPr lang="en-US" altLang="en-US" sz="2000" dirty="0"/>
          </a:p>
          <a:p>
            <a:pPr marL="533400" indent="-533400"/>
            <a:r>
              <a:rPr lang="en-US" altLang="en-US" sz="2400" dirty="0"/>
              <a:t>Comparing Tobin’s q for 113 firms over 5 years: corporate branding &gt; house-of-brands &gt; mixed branding (</a:t>
            </a:r>
            <a:r>
              <a:rPr lang="en-US" altLang="en-US" sz="2000" dirty="0"/>
              <a:t>Rao, Agarwal &amp; </a:t>
            </a:r>
            <a:r>
              <a:rPr lang="en-US" altLang="en-US" sz="2000" dirty="0" err="1"/>
              <a:t>Dahlhoff</a:t>
            </a:r>
            <a:r>
              <a:rPr lang="en-US" altLang="en-US" sz="2000" dirty="0"/>
              <a:t> 2004).  </a:t>
            </a:r>
          </a:p>
          <a:p>
            <a:pPr marL="533400" indent="-533400">
              <a:buNone/>
            </a:pPr>
            <a:endParaRPr lang="en-US" altLang="en-US" sz="2000" dirty="0"/>
          </a:p>
          <a:p>
            <a:pPr marL="533400" indent="-533400"/>
            <a:endParaRPr lang="en-US" altLang="en-US" sz="2000" dirty="0"/>
          </a:p>
          <a:p>
            <a:pPr marL="533400" indent="-533400"/>
            <a:endParaRPr lang="en-US" altLang="en-US" sz="2000" dirty="0"/>
          </a:p>
        </p:txBody>
      </p:sp>
    </p:spTree>
    <p:extLst>
      <p:ext uri="{BB962C8B-B14F-4D97-AF65-F5344CB8AC3E}">
        <p14:creationId xmlns:p14="http://schemas.microsoft.com/office/powerpoint/2010/main" val="267796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325461" y="274638"/>
            <a:ext cx="10201011" cy="1143000"/>
          </a:xfrm>
        </p:spPr>
        <p:txBody>
          <a:bodyPr>
            <a:normAutofit/>
          </a:bodyPr>
          <a:lstStyle/>
          <a:p>
            <a:pPr>
              <a:defRPr/>
            </a:pPr>
            <a:r>
              <a:rPr lang="en-US" sz="3600" b="1" dirty="0"/>
              <a:t>Empirical Results on Returns: Value of $1000 invested (over a 10-year period)</a:t>
            </a:r>
          </a:p>
        </p:txBody>
      </p:sp>
      <p:sp>
        <p:nvSpPr>
          <p:cNvPr id="31747" name="Content Placeholder 2"/>
          <p:cNvSpPr>
            <a:spLocks noGrp="1"/>
          </p:cNvSpPr>
          <p:nvPr>
            <p:ph idx="1"/>
          </p:nvPr>
        </p:nvSpPr>
        <p:spPr>
          <a:xfrm>
            <a:off x="1905000" y="1600200"/>
            <a:ext cx="8305800" cy="4343400"/>
          </a:xfrm>
        </p:spPr>
        <p:txBody>
          <a:bodyPr/>
          <a:lstStyle/>
          <a:p>
            <a:endParaRPr lang="en-US" dirty="0"/>
          </a:p>
          <a:p>
            <a:endParaRPr lang="en-US" dirty="0"/>
          </a:p>
        </p:txBody>
      </p:sp>
      <p:pic>
        <p:nvPicPr>
          <p:cNvPr id="2" name="Picture 1">
            <a:extLst>
              <a:ext uri="{FF2B5EF4-FFF2-40B4-BE49-F238E27FC236}">
                <a16:creationId xmlns:a16="http://schemas.microsoft.com/office/drawing/2014/main" id="{11E9835C-A486-4220-A337-5E2430830EE0}"/>
              </a:ext>
            </a:extLst>
          </p:cNvPr>
          <p:cNvPicPr>
            <a:picLocks noChangeAspect="1"/>
          </p:cNvPicPr>
          <p:nvPr/>
        </p:nvPicPr>
        <p:blipFill>
          <a:blip r:embed="rId3"/>
          <a:stretch>
            <a:fillRect/>
          </a:stretch>
        </p:blipFill>
        <p:spPr>
          <a:xfrm>
            <a:off x="1905001" y="1676401"/>
            <a:ext cx="8513035" cy="4177937"/>
          </a:xfrm>
          <a:prstGeom prst="rect">
            <a:avLst/>
          </a:prstGeom>
        </p:spPr>
      </p:pic>
    </p:spTree>
    <p:extLst>
      <p:ext uri="{BB962C8B-B14F-4D97-AF65-F5344CB8AC3E}">
        <p14:creationId xmlns:p14="http://schemas.microsoft.com/office/powerpoint/2010/main" val="313832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524"/>
            <a:ext cx="11736887" cy="802927"/>
          </a:xfrm>
        </p:spPr>
        <p:txBody>
          <a:bodyPr/>
          <a:lstStyle/>
          <a:p>
            <a:pPr algn="ctr"/>
            <a:r>
              <a:rPr lang="en-US" sz="2800" b="1" dirty="0"/>
              <a:t>How about Marketing Overall and Firm Value?</a:t>
            </a:r>
          </a:p>
        </p:txBody>
      </p:sp>
      <p:sp>
        <p:nvSpPr>
          <p:cNvPr id="3" name="Content Placeholder 2"/>
          <p:cNvSpPr>
            <a:spLocks noGrp="1"/>
          </p:cNvSpPr>
          <p:nvPr>
            <p:ph idx="1"/>
          </p:nvPr>
        </p:nvSpPr>
        <p:spPr>
          <a:xfrm>
            <a:off x="506896" y="735496"/>
            <a:ext cx="11229991" cy="5699446"/>
          </a:xfrm>
        </p:spPr>
        <p:txBody>
          <a:bodyPr/>
          <a:lstStyle/>
          <a:p>
            <a:pPr marL="1200150" lvl="3" indent="-342900">
              <a:buNone/>
            </a:pPr>
            <a:r>
              <a:rPr lang="en-US" sz="2400" dirty="0"/>
              <a:t> </a:t>
            </a:r>
          </a:p>
          <a:p>
            <a:pPr marL="342900" lvl="1" indent="-342900">
              <a:buFontTx/>
              <a:buChar char="•"/>
            </a:pPr>
            <a:endParaRPr lang="en-US" sz="1400" dirty="0"/>
          </a:p>
          <a:p>
            <a:pPr marL="342900" lvl="1" indent="-342900">
              <a:buNone/>
            </a:pPr>
            <a:r>
              <a:rPr lang="en-US" sz="1400" dirty="0"/>
              <a:t> </a:t>
            </a:r>
          </a:p>
          <a:p>
            <a:pPr marL="342900" lvl="1" indent="-342900">
              <a:buFontTx/>
              <a:buChar char="•"/>
            </a:pPr>
            <a:endParaRPr lang="en-US" sz="1400" dirty="0"/>
          </a:p>
          <a:p>
            <a:pPr marL="342900" lvl="1" indent="-342900">
              <a:buFontTx/>
              <a:buChar char="•"/>
            </a:pPr>
            <a:endParaRPr lang="en-US" sz="1400" dirty="0"/>
          </a:p>
          <a:p>
            <a:pPr marL="342900" lvl="1" indent="-342900">
              <a:buFontTx/>
              <a:buChar char="•"/>
            </a:pPr>
            <a:endParaRPr lang="en-US" sz="1400" dirty="0"/>
          </a:p>
          <a:p>
            <a:pPr marL="342900" lvl="1" indent="-342900">
              <a:buFontTx/>
              <a:buChar char="•"/>
            </a:pPr>
            <a:endParaRPr lang="en-US" sz="1400" dirty="0"/>
          </a:p>
          <a:p>
            <a:pPr marL="342900" lvl="1" indent="-342900">
              <a:buFontTx/>
              <a:buChar char="•"/>
            </a:pPr>
            <a:endParaRPr lang="en-US" sz="1400" dirty="0"/>
          </a:p>
          <a:p>
            <a:pPr marL="342900" lvl="1" indent="-342900">
              <a:buFontTx/>
              <a:buChar char="•"/>
            </a:pPr>
            <a:endParaRPr lang="en-US" sz="1400" dirty="0"/>
          </a:p>
          <a:p>
            <a:pPr marL="342900" lvl="1" indent="-342900">
              <a:buFontTx/>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7287712"/>
              </p:ext>
            </p:extLst>
          </p:nvPr>
        </p:nvGraphicFramePr>
        <p:xfrm>
          <a:off x="1191236" y="1224795"/>
          <a:ext cx="9689285" cy="3806796"/>
        </p:xfrm>
        <a:graphic>
          <a:graphicData uri="http://schemas.openxmlformats.org/drawingml/2006/table">
            <a:tbl>
              <a:tblPr firstRow="1" bandRow="1">
                <a:tableStyleId>{5C22544A-7EE6-4342-B048-85BDC9FD1C3A}</a:tableStyleId>
              </a:tblPr>
              <a:tblGrid>
                <a:gridCol w="3508521">
                  <a:extLst>
                    <a:ext uri="{9D8B030D-6E8A-4147-A177-3AD203B41FA5}">
                      <a16:colId xmlns:a16="http://schemas.microsoft.com/office/drawing/2014/main" val="20000"/>
                    </a:ext>
                  </a:extLst>
                </a:gridCol>
                <a:gridCol w="2008989">
                  <a:extLst>
                    <a:ext uri="{9D8B030D-6E8A-4147-A177-3AD203B41FA5}">
                      <a16:colId xmlns:a16="http://schemas.microsoft.com/office/drawing/2014/main" val="20001"/>
                    </a:ext>
                  </a:extLst>
                </a:gridCol>
                <a:gridCol w="4171775">
                  <a:extLst>
                    <a:ext uri="{9D8B030D-6E8A-4147-A177-3AD203B41FA5}">
                      <a16:colId xmlns:a16="http://schemas.microsoft.com/office/drawing/2014/main" val="20002"/>
                    </a:ext>
                  </a:extLst>
                </a:gridCol>
              </a:tblGrid>
              <a:tr h="994219">
                <a:tc>
                  <a:txBody>
                    <a:bodyPr/>
                    <a:lstStyle/>
                    <a:p>
                      <a:endParaRPr lang="en-US" dirty="0"/>
                    </a:p>
                  </a:txBody>
                  <a:tcPr/>
                </a:tc>
                <a:tc>
                  <a:txBody>
                    <a:bodyPr/>
                    <a:lstStyle/>
                    <a:p>
                      <a:r>
                        <a:rPr lang="en-US" dirty="0">
                          <a:solidFill>
                            <a:schemeClr val="tx1"/>
                          </a:solidFill>
                        </a:rPr>
                        <a:t>Firm Value Elasticity </a:t>
                      </a:r>
                    </a:p>
                  </a:txBody>
                  <a:tcPr/>
                </a:tc>
                <a:tc>
                  <a:txBody>
                    <a:bodyPr/>
                    <a:lstStyle/>
                    <a:p>
                      <a:endParaRPr lang="en-US" dirty="0"/>
                    </a:p>
                  </a:txBody>
                  <a:tcPr/>
                </a:tc>
                <a:extLst>
                  <a:ext uri="{0D108BD9-81ED-4DB2-BD59-A6C34878D82A}">
                    <a16:rowId xmlns:a16="http://schemas.microsoft.com/office/drawing/2014/main" val="10000"/>
                  </a:ext>
                </a:extLst>
              </a:tr>
              <a:tr h="641632">
                <a:tc>
                  <a:txBody>
                    <a:bodyPr/>
                    <a:lstStyle/>
                    <a:p>
                      <a:r>
                        <a:rPr lang="en-US" dirty="0"/>
                        <a:t>Advertising </a:t>
                      </a:r>
                    </a:p>
                  </a:txBody>
                  <a:tcPr/>
                </a:tc>
                <a:tc>
                  <a:txBody>
                    <a:bodyPr/>
                    <a:lstStyle/>
                    <a:p>
                      <a:r>
                        <a:rPr lang="en-US" dirty="0"/>
                        <a:t>.04</a:t>
                      </a:r>
                    </a:p>
                  </a:txBody>
                  <a:tcPr/>
                </a:tc>
                <a:tc>
                  <a:txBody>
                    <a:bodyPr/>
                    <a:lstStyle/>
                    <a:p>
                      <a:r>
                        <a:rPr lang="en-US" dirty="0"/>
                        <a:t>Edeling-Fischer JMR 2016</a:t>
                      </a:r>
                    </a:p>
                  </a:txBody>
                  <a:tcPr/>
                </a:tc>
                <a:extLst>
                  <a:ext uri="{0D108BD9-81ED-4DB2-BD59-A6C34878D82A}">
                    <a16:rowId xmlns:a16="http://schemas.microsoft.com/office/drawing/2014/main" val="10001"/>
                  </a:ext>
                </a:extLst>
              </a:tr>
              <a:tr h="732672">
                <a:tc>
                  <a:txBody>
                    <a:bodyPr/>
                    <a:lstStyle/>
                    <a:p>
                      <a:r>
                        <a:rPr lang="en-US" dirty="0"/>
                        <a:t>Brand Assets</a:t>
                      </a:r>
                    </a:p>
                  </a:txBody>
                  <a:tcPr/>
                </a:tc>
                <a:tc>
                  <a:txBody>
                    <a:bodyPr/>
                    <a:lstStyle/>
                    <a:p>
                      <a:r>
                        <a:rPr lang="en-US" dirty="0"/>
                        <a:t>.33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Edeling-Fischer JMR 2016</a:t>
                      </a:r>
                    </a:p>
                    <a:p>
                      <a:endParaRPr lang="en-US" dirty="0"/>
                    </a:p>
                  </a:txBody>
                  <a:tcPr/>
                </a:tc>
                <a:extLst>
                  <a:ext uri="{0D108BD9-81ED-4DB2-BD59-A6C34878D82A}">
                    <a16:rowId xmlns:a16="http://schemas.microsoft.com/office/drawing/2014/main" val="10002"/>
                  </a:ext>
                </a:extLst>
              </a:tr>
              <a:tr h="629174">
                <a:tc>
                  <a:txBody>
                    <a:bodyPr/>
                    <a:lstStyle/>
                    <a:p>
                      <a:r>
                        <a:rPr lang="en-US" dirty="0"/>
                        <a:t>Customer Relationship Assets </a:t>
                      </a:r>
                    </a:p>
                  </a:txBody>
                  <a:tcPr/>
                </a:tc>
                <a:tc>
                  <a:txBody>
                    <a:bodyPr/>
                    <a:lstStyle/>
                    <a:p>
                      <a:r>
                        <a:rPr lang="en-US" dirty="0"/>
                        <a:t>.72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Edeling-Fischer JMR 2016</a:t>
                      </a:r>
                    </a:p>
                    <a:p>
                      <a:endParaRPr lang="en-US" dirty="0"/>
                    </a:p>
                  </a:txBody>
                  <a:tcPr/>
                </a:tc>
                <a:extLst>
                  <a:ext uri="{0D108BD9-81ED-4DB2-BD59-A6C34878D82A}">
                    <a16:rowId xmlns:a16="http://schemas.microsoft.com/office/drawing/2014/main" val="10003"/>
                  </a:ext>
                </a:extLst>
              </a:tr>
              <a:tr h="798193">
                <a:tc>
                  <a:txBody>
                    <a:bodyPr/>
                    <a:lstStyle/>
                    <a:p>
                      <a:r>
                        <a:rPr lang="en-US" dirty="0"/>
                        <a:t>Innovation </a:t>
                      </a:r>
                    </a:p>
                  </a:txBody>
                  <a:tcPr/>
                </a:tc>
                <a:tc>
                  <a:txBody>
                    <a:bodyPr/>
                    <a:lstStyle/>
                    <a:p>
                      <a:r>
                        <a:rPr lang="en-US" dirty="0"/>
                        <a:t>+</a:t>
                      </a:r>
                    </a:p>
                  </a:txBody>
                  <a:tcPr/>
                </a:tc>
                <a:tc>
                  <a:txBody>
                    <a:bodyPr/>
                    <a:lstStyle/>
                    <a:p>
                      <a:r>
                        <a:rPr lang="en-US" dirty="0"/>
                        <a:t>Sood-Tellis MKS 2009</a:t>
                      </a:r>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AD8C78F5-4BDC-4B7C-B4C4-5452A31001C6}" type="slidenum">
              <a:rPr lang="en-US" altLang="en-US" smtClean="0"/>
              <a:pPr/>
              <a:t>12</a:t>
            </a:fld>
            <a:endParaRPr lang="en-US" altLang="en-US"/>
          </a:p>
        </p:txBody>
      </p:sp>
    </p:spTree>
    <p:extLst>
      <p:ext uri="{BB962C8B-B14F-4D97-AF65-F5344CB8AC3E}">
        <p14:creationId xmlns:p14="http://schemas.microsoft.com/office/powerpoint/2010/main" val="3872437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CCB0C0-A0ED-42F1-AA80-86884CB42C13}"/>
              </a:ext>
            </a:extLst>
          </p:cNvPr>
          <p:cNvSpPr>
            <a:spLocks noGrp="1"/>
          </p:cNvSpPr>
          <p:nvPr>
            <p:ph type="sldNum" sz="quarter" idx="12"/>
          </p:nvPr>
        </p:nvSpPr>
        <p:spPr/>
        <p:txBody>
          <a:bodyPr/>
          <a:lstStyle/>
          <a:p>
            <a:fld id="{48F63A3B-78C7-47BE-AE5E-E10140E04643}" type="slidenum">
              <a:rPr lang="en-US" smtClean="0"/>
              <a:t>13</a:t>
            </a:fld>
            <a:endParaRPr lang="en-US"/>
          </a:p>
        </p:txBody>
      </p:sp>
      <p:sp>
        <p:nvSpPr>
          <p:cNvPr id="3" name="Rectangle 2">
            <a:extLst>
              <a:ext uri="{FF2B5EF4-FFF2-40B4-BE49-F238E27FC236}">
                <a16:creationId xmlns:a16="http://schemas.microsoft.com/office/drawing/2014/main" id="{A9042AFD-B21C-42FD-A510-0282BC4FEFC5}"/>
              </a:ext>
            </a:extLst>
          </p:cNvPr>
          <p:cNvSpPr>
            <a:spLocks noChangeArrowheads="1"/>
          </p:cNvSpPr>
          <p:nvPr/>
        </p:nvSpPr>
        <p:spPr bwMode="auto">
          <a:xfrm>
            <a:off x="-100208" y="265832"/>
            <a:ext cx="1276402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Evolution of brand value vs. customer relations value in mergers &amp; acquisitions</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SimSun" panose="02010600030101010101" pitchFamily="2" charset="-122"/>
                <a:cs typeface="Arial" panose="020B0604020202020204" pitchFamily="34" charset="0"/>
              </a:rPr>
              <a:t>(Source: Binder and Hanssens 2015)</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11265" name="Picture 18">
            <a:extLst>
              <a:ext uri="{FF2B5EF4-FFF2-40B4-BE49-F238E27FC236}">
                <a16:creationId xmlns:a16="http://schemas.microsoft.com/office/drawing/2014/main" id="{BAB72DD4-6F1C-4BFB-8756-6FF722848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990" y="1221367"/>
            <a:ext cx="9434020" cy="5370801"/>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92E36F7-CAF7-4B46-9691-0C155B98ED3F}"/>
              </a:ext>
            </a:extLst>
          </p:cNvPr>
          <p:cNvSpPr>
            <a:spLocks noChangeArrowheads="1"/>
          </p:cNvSpPr>
          <p:nvPr/>
        </p:nvSpPr>
        <p:spPr bwMode="auto">
          <a:xfrm>
            <a:off x="0" y="36131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zh-CN"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zh-CN"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4808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83C824-2773-4F6A-9206-B2EE68CCC1FE}"/>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3" name="Picture 2">
            <a:extLst>
              <a:ext uri="{FF2B5EF4-FFF2-40B4-BE49-F238E27FC236}">
                <a16:creationId xmlns:a16="http://schemas.microsoft.com/office/drawing/2014/main" id="{BE37015E-353B-476E-A28A-32A7855A95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9395" y="826717"/>
            <a:ext cx="9921192" cy="5894759"/>
          </a:xfrm>
          <a:prstGeom prst="rect">
            <a:avLst/>
          </a:prstGeom>
          <a:noFill/>
          <a:ln>
            <a:solidFill>
              <a:srgbClr val="000000"/>
            </a:solidFill>
          </a:ln>
        </p:spPr>
      </p:pic>
      <p:sp>
        <p:nvSpPr>
          <p:cNvPr id="4" name="Text Box 2">
            <a:extLst>
              <a:ext uri="{FF2B5EF4-FFF2-40B4-BE49-F238E27FC236}">
                <a16:creationId xmlns:a16="http://schemas.microsoft.com/office/drawing/2014/main" id="{02928927-6B42-447B-92E0-E32A23CC5EE8}"/>
              </a:ext>
            </a:extLst>
          </p:cNvPr>
          <p:cNvSpPr txBox="1">
            <a:spLocks noChangeArrowheads="1"/>
          </p:cNvSpPr>
          <p:nvPr/>
        </p:nvSpPr>
        <p:spPr bwMode="auto">
          <a:xfrm>
            <a:off x="740229" y="0"/>
            <a:ext cx="10370357" cy="60173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400" b="1" dirty="0">
                <a:effectLst/>
                <a:latin typeface="Arial" panose="020B0604020202020204" pitchFamily="34" charset="0"/>
                <a:ea typeface="SimSun" panose="02010600030101010101" pitchFamily="2" charset="-122"/>
                <a:cs typeface="Arial" panose="020B0604020202020204" pitchFamily="34" charset="0"/>
              </a:rPr>
              <a:t>Customer Satisfaction and Firm Value (Source: </a:t>
            </a:r>
            <a:r>
              <a:rPr lang="en-US" sz="2400" b="1" dirty="0" err="1">
                <a:effectLst/>
                <a:latin typeface="Arial" panose="020B0604020202020204" pitchFamily="34" charset="0"/>
                <a:ea typeface="SimSun" panose="02010600030101010101" pitchFamily="2" charset="-122"/>
                <a:cs typeface="Arial" panose="020B0604020202020204" pitchFamily="34" charset="0"/>
              </a:rPr>
              <a:t>Fornell</a:t>
            </a:r>
            <a:r>
              <a:rPr lang="en-US" sz="2400" b="1" dirty="0">
                <a:effectLst/>
                <a:latin typeface="Arial" panose="020B0604020202020204" pitchFamily="34" charset="0"/>
                <a:ea typeface="SimSun" panose="02010600030101010101" pitchFamily="2" charset="-122"/>
                <a:cs typeface="Arial" panose="020B0604020202020204" pitchFamily="34" charset="0"/>
              </a:rPr>
              <a:t> et al. 2016)</a:t>
            </a:r>
            <a:endParaRPr lang="en-US" sz="24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443789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006"/>
            <a:ext cx="10776857" cy="4848906"/>
          </a:xfrm>
        </p:spPr>
        <p:txBody>
          <a:bodyPr>
            <a:normAutofit lnSpcReduction="10000"/>
          </a:bodyPr>
          <a:lstStyle/>
          <a:p>
            <a:r>
              <a:rPr lang="en-US" dirty="0"/>
              <a:t>Key takeaway is that customer satisfaction movements, even though they are not financial metrics, contain information about the future of a business that is </a:t>
            </a:r>
            <a:r>
              <a:rPr lang="en-US" i="1" dirty="0"/>
              <a:t>not</a:t>
            </a:r>
            <a:r>
              <a:rPr lang="en-US" dirty="0"/>
              <a:t> picked up by earnings and other financial data collected at the same time. </a:t>
            </a:r>
          </a:p>
          <a:p>
            <a:endParaRPr lang="en-US" dirty="0"/>
          </a:p>
          <a:p>
            <a:r>
              <a:rPr lang="en-US" dirty="0"/>
              <a:t>The marketing profession offers, of course, an intuitive explanation for this phenomenon: </a:t>
            </a:r>
          </a:p>
          <a:p>
            <a:pPr lvl="1"/>
            <a:r>
              <a:rPr lang="en-US" dirty="0"/>
              <a:t>satisfied customers are more likely to remain loyal to the brand, </a:t>
            </a:r>
          </a:p>
          <a:p>
            <a:pPr lvl="1"/>
            <a:r>
              <a:rPr lang="en-US" dirty="0"/>
              <a:t>to increase their consumption of the brand and/or </a:t>
            </a:r>
          </a:p>
          <a:p>
            <a:pPr lvl="1"/>
            <a:r>
              <a:rPr lang="en-US" dirty="0"/>
              <a:t>to recommend the brand to others, </a:t>
            </a:r>
          </a:p>
          <a:p>
            <a:pPr marL="457200" lvl="1" indent="0">
              <a:buNone/>
            </a:pPr>
            <a:r>
              <a:rPr lang="en-US" dirty="0"/>
              <a:t>all of which impact future revenue generation in ways that current cash flows may not (yet) reflect. </a:t>
            </a:r>
            <a:endParaRPr lang="en-US" sz="2000" dirty="0"/>
          </a:p>
        </p:txBody>
      </p:sp>
      <p:sp>
        <p:nvSpPr>
          <p:cNvPr id="4" name="Slide Number Placeholder 3"/>
          <p:cNvSpPr>
            <a:spLocks noGrp="1"/>
          </p:cNvSpPr>
          <p:nvPr>
            <p:ph type="sldNum" sz="quarter" idx="12"/>
          </p:nvPr>
        </p:nvSpPr>
        <p:spPr/>
        <p:txBody>
          <a:bodyPr/>
          <a:lstStyle/>
          <a:p>
            <a:fld id="{48F63A3B-78C7-47BE-AE5E-E10140E04643}" type="slidenum">
              <a:rPr lang="en-US" smtClean="0"/>
              <a:t>15</a:t>
            </a:fld>
            <a:endParaRPr lang="en-US"/>
          </a:p>
        </p:txBody>
      </p:sp>
      <p:sp>
        <p:nvSpPr>
          <p:cNvPr id="6" name="Text Box 2">
            <a:extLst>
              <a:ext uri="{FF2B5EF4-FFF2-40B4-BE49-F238E27FC236}">
                <a16:creationId xmlns:a16="http://schemas.microsoft.com/office/drawing/2014/main" id="{02928927-6B42-447B-92E0-E32A23CC5EE8}"/>
              </a:ext>
            </a:extLst>
          </p:cNvPr>
          <p:cNvSpPr txBox="1">
            <a:spLocks noGrp="1" noChangeArrowheads="1"/>
          </p:cNvSpPr>
          <p:nvPr>
            <p:ph type="title"/>
          </p:nvPr>
        </p:nvSpPr>
        <p:spPr bwMode="auto">
          <a:xfrm>
            <a:off x="838200" y="365125"/>
            <a:ext cx="9982200" cy="5492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3200" b="1" dirty="0">
                <a:effectLst/>
                <a:latin typeface="Arial" panose="020B0604020202020204" pitchFamily="34" charset="0"/>
                <a:ea typeface="SimSun" panose="02010600030101010101" pitchFamily="2" charset="-122"/>
                <a:cs typeface="Arial" panose="020B0604020202020204" pitchFamily="34" charset="0"/>
              </a:rPr>
              <a:t>Customer Satisfaction and Firm Value (Source: </a:t>
            </a:r>
            <a:r>
              <a:rPr lang="en-US" sz="3200" b="1" dirty="0" err="1">
                <a:effectLst/>
                <a:latin typeface="Arial" panose="020B0604020202020204" pitchFamily="34" charset="0"/>
                <a:ea typeface="SimSun" panose="02010600030101010101" pitchFamily="2" charset="-122"/>
                <a:cs typeface="Arial" panose="020B0604020202020204" pitchFamily="34" charset="0"/>
              </a:rPr>
              <a:t>Fornell</a:t>
            </a:r>
            <a:r>
              <a:rPr lang="en-US" sz="3200" b="1" dirty="0">
                <a:effectLst/>
                <a:latin typeface="Arial" panose="020B0604020202020204" pitchFamily="34" charset="0"/>
                <a:ea typeface="SimSun" panose="02010600030101010101" pitchFamily="2" charset="-122"/>
                <a:cs typeface="Arial" panose="020B0604020202020204" pitchFamily="34" charset="0"/>
              </a:rPr>
              <a:t> et al. 2016)</a:t>
            </a:r>
            <a:endParaRPr lang="en-US" sz="32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24302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ABE733-CA1E-4C30-90BE-050E8AA95982}"/>
              </a:ext>
            </a:extLst>
          </p:cNvPr>
          <p:cNvSpPr>
            <a:spLocks noGrp="1"/>
          </p:cNvSpPr>
          <p:nvPr>
            <p:ph type="sldNum" sz="quarter" idx="12"/>
          </p:nvPr>
        </p:nvSpPr>
        <p:spPr/>
        <p:txBody>
          <a:bodyPr/>
          <a:lstStyle/>
          <a:p>
            <a:fld id="{48F63A3B-78C7-47BE-AE5E-E10140E04643}" type="slidenum">
              <a:rPr lang="en-US" smtClean="0"/>
              <a:t>16</a:t>
            </a:fld>
            <a:endParaRPr lang="en-US"/>
          </a:p>
        </p:txBody>
      </p:sp>
      <p:pic>
        <p:nvPicPr>
          <p:cNvPr id="3" name="Picture 2">
            <a:extLst>
              <a:ext uri="{FF2B5EF4-FFF2-40B4-BE49-F238E27FC236}">
                <a16:creationId xmlns:a16="http://schemas.microsoft.com/office/drawing/2014/main" id="{B3991AB3-7E00-477D-BF64-7347D456125C}"/>
              </a:ext>
            </a:extLst>
          </p:cNvPr>
          <p:cNvPicPr>
            <a:picLocks noChangeAspect="1"/>
          </p:cNvPicPr>
          <p:nvPr/>
        </p:nvPicPr>
        <p:blipFill>
          <a:blip r:embed="rId2"/>
          <a:stretch>
            <a:fillRect/>
          </a:stretch>
        </p:blipFill>
        <p:spPr>
          <a:xfrm>
            <a:off x="1439899" y="881874"/>
            <a:ext cx="9508145" cy="5741943"/>
          </a:xfrm>
          <a:prstGeom prst="rect">
            <a:avLst/>
          </a:prstGeom>
          <a:ln>
            <a:solidFill>
              <a:schemeClr val="tx1">
                <a:lumMod val="95000"/>
                <a:lumOff val="5000"/>
              </a:schemeClr>
            </a:solidFill>
          </a:ln>
        </p:spPr>
      </p:pic>
      <p:sp>
        <p:nvSpPr>
          <p:cNvPr id="4" name="Text Box 2">
            <a:extLst>
              <a:ext uri="{FF2B5EF4-FFF2-40B4-BE49-F238E27FC236}">
                <a16:creationId xmlns:a16="http://schemas.microsoft.com/office/drawing/2014/main" id="{080913D4-5A72-41D4-B2A1-D7C11F75AE34}"/>
              </a:ext>
            </a:extLst>
          </p:cNvPr>
          <p:cNvSpPr txBox="1">
            <a:spLocks noChangeArrowheads="1"/>
          </p:cNvSpPr>
          <p:nvPr/>
        </p:nvSpPr>
        <p:spPr bwMode="auto">
          <a:xfrm>
            <a:off x="446315" y="136525"/>
            <a:ext cx="11495314" cy="6633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b="1" dirty="0">
                <a:effectLst/>
                <a:latin typeface="Arial" panose="020B0604020202020204" pitchFamily="34" charset="0"/>
                <a:ea typeface="SimSun" panose="02010600030101010101" pitchFamily="2" charset="-122"/>
                <a:cs typeface="Arial" panose="020B0604020202020204" pitchFamily="34" charset="0"/>
              </a:rPr>
              <a:t>Product Innovation and Firm Value (Source: Pauwels et al. 2004)</a:t>
            </a:r>
            <a:endParaRPr lang="en-US" sz="2000" dirty="0">
              <a:effectLst/>
              <a:latin typeface="Arial" panose="020B0604020202020204" pitchFamily="34" charset="0"/>
              <a:ea typeface="SimSun" panose="02010600030101010101" pitchFamily="2" charset="-122"/>
              <a:cs typeface="Arial" panose="020B0604020202020204" pitchFamily="34" charset="0"/>
            </a:endParaRPr>
          </a:p>
          <a:p>
            <a:pPr marL="0" marR="0" algn="ctr">
              <a:lnSpc>
                <a:spcPct val="107000"/>
              </a:lnSpc>
              <a:spcBef>
                <a:spcPts val="0"/>
              </a:spcBef>
              <a:spcAft>
                <a:spcPts val="800"/>
              </a:spcAft>
            </a:pPr>
            <a:r>
              <a:rPr lang="en-US" sz="2000" dirty="0">
                <a:effectLst/>
                <a:latin typeface="Arial" panose="020B0604020202020204" pitchFamily="34" charset="0"/>
                <a:ea typeface="SimSu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205448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3">
            <a:extLst>
              <a:ext uri="{FF2B5EF4-FFF2-40B4-BE49-F238E27FC236}">
                <a16:creationId xmlns:a16="http://schemas.microsoft.com/office/drawing/2014/main" id="{6728860B-A07C-42F2-A482-73078EA66981}"/>
              </a:ext>
            </a:extLst>
          </p:cNvPr>
          <p:cNvSpPr>
            <a:spLocks noGrp="1"/>
          </p:cNvSpPr>
          <p:nvPr>
            <p:ph type="sldNum" sz="quarter" idx="12"/>
          </p:nvPr>
        </p:nvSpPr>
        <p:spPr/>
        <p:txBody>
          <a:bodyPr/>
          <a:lstStyle/>
          <a:p>
            <a:fld id="{8E1C5043-BBF0-4F6B-9224-DDDD9CBA4C67}" type="slidenum">
              <a:rPr lang="en-US" altLang="en-US"/>
              <a:pPr/>
              <a:t>17</a:t>
            </a:fld>
            <a:endParaRPr lang="en-US" altLang="en-US"/>
          </a:p>
        </p:txBody>
      </p:sp>
      <p:graphicFrame>
        <p:nvGraphicFramePr>
          <p:cNvPr id="87087" name="Group 47">
            <a:extLst>
              <a:ext uri="{FF2B5EF4-FFF2-40B4-BE49-F238E27FC236}">
                <a16:creationId xmlns:a16="http://schemas.microsoft.com/office/drawing/2014/main" id="{0FF0FC2D-E474-4D24-AB70-86442CC6C165}"/>
              </a:ext>
            </a:extLst>
          </p:cNvPr>
          <p:cNvGraphicFramePr>
            <a:graphicFrameLocks noGrp="1"/>
          </p:cNvGraphicFramePr>
          <p:nvPr/>
        </p:nvGraphicFramePr>
        <p:xfrm>
          <a:off x="1905001" y="1752600"/>
          <a:ext cx="8305799" cy="4244584"/>
        </p:xfrm>
        <a:graphic>
          <a:graphicData uri="http://schemas.openxmlformats.org/drawingml/2006/table">
            <a:tbl>
              <a:tblPr/>
              <a:tblGrid>
                <a:gridCol w="1748589">
                  <a:extLst>
                    <a:ext uri="{9D8B030D-6E8A-4147-A177-3AD203B41FA5}">
                      <a16:colId xmlns:a16="http://schemas.microsoft.com/office/drawing/2014/main" val="3381222860"/>
                    </a:ext>
                  </a:extLst>
                </a:gridCol>
                <a:gridCol w="810543">
                  <a:extLst>
                    <a:ext uri="{9D8B030D-6E8A-4147-A177-3AD203B41FA5}">
                      <a16:colId xmlns:a16="http://schemas.microsoft.com/office/drawing/2014/main" val="38558873"/>
                    </a:ext>
                  </a:extLst>
                </a:gridCol>
                <a:gridCol w="1448050">
                  <a:extLst>
                    <a:ext uri="{9D8B030D-6E8A-4147-A177-3AD203B41FA5}">
                      <a16:colId xmlns:a16="http://schemas.microsoft.com/office/drawing/2014/main" val="38251523"/>
                    </a:ext>
                  </a:extLst>
                </a:gridCol>
                <a:gridCol w="1675731">
                  <a:extLst>
                    <a:ext uri="{9D8B030D-6E8A-4147-A177-3AD203B41FA5}">
                      <a16:colId xmlns:a16="http://schemas.microsoft.com/office/drawing/2014/main" val="2510256664"/>
                    </a:ext>
                  </a:extLst>
                </a:gridCol>
                <a:gridCol w="1311443">
                  <a:extLst>
                    <a:ext uri="{9D8B030D-6E8A-4147-A177-3AD203B41FA5}">
                      <a16:colId xmlns:a16="http://schemas.microsoft.com/office/drawing/2014/main" val="3999011584"/>
                    </a:ext>
                  </a:extLst>
                </a:gridCol>
                <a:gridCol w="1311443">
                  <a:extLst>
                    <a:ext uri="{9D8B030D-6E8A-4147-A177-3AD203B41FA5}">
                      <a16:colId xmlns:a16="http://schemas.microsoft.com/office/drawing/2014/main" val="1512108679"/>
                    </a:ext>
                  </a:extLst>
                </a:gridCol>
              </a:tblGrid>
              <a:tr h="1241816">
                <a:tc grid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 major brands Firm Value Impact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SUVS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Minivans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Sedans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Small cars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22768279"/>
                  </a:ext>
                </a:extLst>
              </a:tr>
              <a:tr h="811570">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Rebates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7037012"/>
                  </a:ext>
                </a:extLst>
              </a:tr>
              <a:tr h="687138">
                <a:tc vMerge="1">
                  <a:txBody>
                    <a:bodyPr/>
                    <a:lstStyle/>
                    <a:p>
                      <a:endParaRPr lang="en-US"/>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943839"/>
                  </a:ext>
                </a:extLst>
              </a:tr>
              <a:tr h="750737">
                <a:tc rowSpan="2">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Innovation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96226577"/>
                  </a:ext>
                </a:extLst>
              </a:tr>
              <a:tr h="623539">
                <a:tc vMerge="1">
                  <a:txBody>
                    <a:bodyPr/>
                    <a:lstStyle/>
                    <a:p>
                      <a:endParaRPr lang="en-US"/>
                    </a:p>
                  </a:txBody>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a:ln>
                            <a:noFill/>
                          </a:ln>
                          <a:solidFill>
                            <a:schemeClr val="tx1"/>
                          </a:solidFill>
                          <a:effectLst/>
                          <a:latin typeface="Times New Roman" panose="02020603050405020304" pitchFamily="18"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2255737"/>
                  </a:ext>
                </a:extLst>
              </a:tr>
            </a:tbl>
          </a:graphicData>
        </a:graphic>
      </p:graphicFrame>
      <p:sp>
        <p:nvSpPr>
          <p:cNvPr id="87083" name="Rectangle 43">
            <a:extLst>
              <a:ext uri="{FF2B5EF4-FFF2-40B4-BE49-F238E27FC236}">
                <a16:creationId xmlns:a16="http://schemas.microsoft.com/office/drawing/2014/main" id="{CDD285C1-F2EF-4B58-89B7-260730C26E27}"/>
              </a:ext>
            </a:extLst>
          </p:cNvPr>
          <p:cNvSpPr>
            <a:spLocks noChangeArrowheads="1"/>
          </p:cNvSpPr>
          <p:nvPr/>
        </p:nvSpPr>
        <p:spPr bwMode="auto">
          <a:xfrm>
            <a:off x="1089765" y="0"/>
            <a:ext cx="1039660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b="1" dirty="0">
                <a:latin typeface="Arial" panose="020B0604020202020204" pitchFamily="34" charset="0"/>
                <a:cs typeface="Arial" panose="020B0604020202020204" pitchFamily="34" charset="0"/>
              </a:rPr>
              <a:t>Innovation and Growth in the Auto Industry </a:t>
            </a:r>
          </a:p>
          <a:p>
            <a:pPr algn="ctr"/>
            <a:r>
              <a:rPr lang="en-US" altLang="en-US" b="1" dirty="0">
                <a:latin typeface="Arial" panose="020B0604020202020204" pitchFamily="34" charset="0"/>
                <a:cs typeface="Arial" panose="020B0604020202020204" pitchFamily="34" charset="0"/>
              </a:rPr>
              <a:t>(Pauwels et al. JM 2004)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18</a:t>
            </a:fld>
            <a:endParaRPr lang="en-US"/>
          </a:p>
        </p:txBody>
      </p:sp>
      <p:sp>
        <p:nvSpPr>
          <p:cNvPr id="6" name="Rectangle 5"/>
          <p:cNvSpPr>
            <a:spLocks noChangeArrowheads="1"/>
          </p:cNvSpPr>
          <p:nvPr/>
        </p:nvSpPr>
        <p:spPr bwMode="auto">
          <a:xfrm>
            <a:off x="1400962" y="1098541"/>
            <a:ext cx="92111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Product Innovation, Sales Promotion and Firm Value (Source: Pauwels et al. 2004)</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pic>
        <p:nvPicPr>
          <p:cNvPr id="16388"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45" y="2646727"/>
            <a:ext cx="10511215" cy="26635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956345" y="4689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1" i="0" u="none" strike="noStrike" cap="none" normalizeH="0" baseline="0">
                <a:ln>
                  <a:noFill/>
                </a:ln>
                <a:solidFill>
                  <a:schemeClr val="tx1"/>
                </a:solidFill>
                <a:effectLst/>
                <a:latin typeface="Calibri" panose="020F0502020204030204" pitchFamily="34" charset="0"/>
                <a:ea typeface="SimSun" panose="02010600030101010101" pitchFamily="2" charset="-122"/>
                <a:cs typeface="Calibri" panose="020F0502020204030204" pitchFamily="34" charset="0"/>
              </a:rPr>
            </a:b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0485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liennummernplatzhalter 8">
            <a:extLst>
              <a:ext uri="{FF2B5EF4-FFF2-40B4-BE49-F238E27FC236}">
                <a16:creationId xmlns:a16="http://schemas.microsoft.com/office/drawing/2014/main" id="{8C1355BC-5BFE-B246-B240-B50C550BE702}"/>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1</a:t>
            </a:fld>
            <a:endParaRPr lang="en-US">
              <a:solidFill>
                <a:schemeClr val="bg1"/>
              </a:solidFill>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E00F2DFB-1562-8842-AE44-671D4D42F50B}"/>
              </a:ext>
            </a:extLst>
          </p:cNvPr>
          <p:cNvSpPr txBox="1"/>
          <p:nvPr/>
        </p:nvSpPr>
        <p:spPr>
          <a:xfrm>
            <a:off x="7177414" y="6554244"/>
            <a:ext cx="184731" cy="369332"/>
          </a:xfrm>
          <a:prstGeom prst="rect">
            <a:avLst/>
          </a:prstGeom>
          <a:noFill/>
        </p:spPr>
        <p:txBody>
          <a:bodyPr wrap="none" rtlCol="0">
            <a:spAutoFit/>
          </a:bodyPr>
          <a:lstStyle/>
          <a:p>
            <a:endParaRPr lang="de-DE"/>
          </a:p>
        </p:txBody>
      </p:sp>
      <p:pic>
        <p:nvPicPr>
          <p:cNvPr id="6" name="Bild 4">
            <a:extLst>
              <a:ext uri="{FF2B5EF4-FFF2-40B4-BE49-F238E27FC236}">
                <a16:creationId xmlns:a16="http://schemas.microsoft.com/office/drawing/2014/main" id="{4309324A-D227-784D-98AD-7205AAE29073}"/>
              </a:ext>
            </a:extLst>
          </p:cNvPr>
          <p:cNvPicPr>
            <a:picLocks noChangeAspect="1"/>
          </p:cNvPicPr>
          <p:nvPr/>
        </p:nvPicPr>
        <p:blipFill>
          <a:blip r:embed="rId3"/>
          <a:stretch>
            <a:fillRect/>
          </a:stretch>
        </p:blipFill>
        <p:spPr>
          <a:xfrm>
            <a:off x="0" y="1350000"/>
            <a:ext cx="12192000" cy="5265113"/>
          </a:xfrm>
          <a:prstGeom prst="rect">
            <a:avLst/>
          </a:prstGeom>
        </p:spPr>
      </p:pic>
      <p:sp>
        <p:nvSpPr>
          <p:cNvPr id="7" name="Textfeld 6">
            <a:extLst>
              <a:ext uri="{FF2B5EF4-FFF2-40B4-BE49-F238E27FC236}">
                <a16:creationId xmlns:a16="http://schemas.microsoft.com/office/drawing/2014/main" id="{827A4B46-0402-2548-B592-246CA852909B}"/>
              </a:ext>
            </a:extLst>
          </p:cNvPr>
          <p:cNvSpPr txBox="1"/>
          <p:nvPr/>
        </p:nvSpPr>
        <p:spPr>
          <a:xfrm>
            <a:off x="803274" y="1808163"/>
            <a:ext cx="3600000" cy="2308324"/>
          </a:xfrm>
          <a:prstGeom prst="rect">
            <a:avLst/>
          </a:prstGeom>
          <a:solidFill>
            <a:schemeClr val="bg1">
              <a:alpha val="80000"/>
            </a:schemeClr>
          </a:solidFill>
        </p:spPr>
        <p:txBody>
          <a:bodyPr wrap="square" rtlCol="0">
            <a:spAutoFit/>
          </a:bodyPr>
          <a:lstStyle/>
          <a:p>
            <a:r>
              <a:rPr lang="en-US" dirty="0">
                <a:latin typeface="Arial"/>
                <a:cs typeface="Arial"/>
              </a:rPr>
              <a:t>Demonstrating the impact of marketing actions on financial outcomes is #1 C-suite communication challenge (CMO survey 2019-2022)</a:t>
            </a:r>
          </a:p>
          <a:p>
            <a:r>
              <a:rPr lang="en-US" dirty="0">
                <a:latin typeface="Arial"/>
                <a:cs typeface="Arial"/>
              </a:rPr>
              <a:t>11% of revenues are in marketing investments, yet only 41.6% are able to quantify its impact</a:t>
            </a:r>
          </a:p>
        </p:txBody>
      </p:sp>
      <p:sp>
        <p:nvSpPr>
          <p:cNvPr id="8" name="Textfeld 7">
            <a:extLst>
              <a:ext uri="{FF2B5EF4-FFF2-40B4-BE49-F238E27FC236}">
                <a16:creationId xmlns:a16="http://schemas.microsoft.com/office/drawing/2014/main" id="{F4065725-4291-2D4D-B051-65ECBFEE2A31}"/>
              </a:ext>
            </a:extLst>
          </p:cNvPr>
          <p:cNvSpPr txBox="1"/>
          <p:nvPr/>
        </p:nvSpPr>
        <p:spPr>
          <a:xfrm>
            <a:off x="803274" y="4631843"/>
            <a:ext cx="3600000" cy="1477328"/>
          </a:xfrm>
          <a:prstGeom prst="rect">
            <a:avLst/>
          </a:prstGeom>
          <a:solidFill>
            <a:schemeClr val="bg1">
              <a:alpha val="80000"/>
            </a:schemeClr>
          </a:solidFill>
        </p:spPr>
        <p:txBody>
          <a:bodyPr wrap="square" rtlCol="0">
            <a:spAutoFit/>
          </a:bodyPr>
          <a:lstStyle/>
          <a:p>
            <a:r>
              <a:rPr lang="en-US" dirty="0">
                <a:latin typeface="Arial"/>
                <a:cs typeface="Arial"/>
              </a:rPr>
              <a:t>Marketing function is responsible for stock market performance in only 3% of companies (even a decrease since 2014) (CMO survey August 2019)</a:t>
            </a:r>
          </a:p>
        </p:txBody>
      </p:sp>
      <p:sp>
        <p:nvSpPr>
          <p:cNvPr id="9" name="Textfeld 8">
            <a:extLst>
              <a:ext uri="{FF2B5EF4-FFF2-40B4-BE49-F238E27FC236}">
                <a16:creationId xmlns:a16="http://schemas.microsoft.com/office/drawing/2014/main" id="{63A1AB54-2C54-7A4F-AD4B-24DE6604F5B2}"/>
              </a:ext>
            </a:extLst>
          </p:cNvPr>
          <p:cNvSpPr txBox="1"/>
          <p:nvPr/>
        </p:nvSpPr>
        <p:spPr>
          <a:xfrm>
            <a:off x="7788724" y="4631843"/>
            <a:ext cx="3600000" cy="1477328"/>
          </a:xfrm>
          <a:prstGeom prst="rect">
            <a:avLst/>
          </a:prstGeom>
          <a:solidFill>
            <a:schemeClr val="bg1">
              <a:alpha val="80000"/>
            </a:schemeClr>
          </a:solidFill>
        </p:spPr>
        <p:txBody>
          <a:bodyPr wrap="square" rtlCol="0">
            <a:spAutoFit/>
          </a:bodyPr>
          <a:lstStyle/>
          <a:p>
            <a:r>
              <a:rPr lang="en-US">
                <a:latin typeface="Arial"/>
                <a:cs typeface="Arial"/>
              </a:rPr>
              <a:t>Marketers do not use stock prices or Tobin’s q to evaluate the effectiveness of marketing-mix activities (Mintz and Currim 2013, </a:t>
            </a:r>
            <a:r>
              <a:rPr lang="en-US" i="1">
                <a:latin typeface="Arial"/>
                <a:cs typeface="Arial"/>
              </a:rPr>
              <a:t>JM</a:t>
            </a:r>
            <a:r>
              <a:rPr lang="en-US">
                <a:latin typeface="Arial"/>
                <a:cs typeface="Arial"/>
              </a:rPr>
              <a:t>)</a:t>
            </a:r>
          </a:p>
        </p:txBody>
      </p:sp>
      <p:sp>
        <p:nvSpPr>
          <p:cNvPr id="10" name="Textfeld 9">
            <a:extLst>
              <a:ext uri="{FF2B5EF4-FFF2-40B4-BE49-F238E27FC236}">
                <a16:creationId xmlns:a16="http://schemas.microsoft.com/office/drawing/2014/main" id="{D1AC64EE-ACD1-9249-AE0C-092C1BF7182D}"/>
              </a:ext>
            </a:extLst>
          </p:cNvPr>
          <p:cNvSpPr txBox="1"/>
          <p:nvPr/>
        </p:nvSpPr>
        <p:spPr>
          <a:xfrm>
            <a:off x="7788725" y="1799022"/>
            <a:ext cx="3600000" cy="1477328"/>
          </a:xfrm>
          <a:prstGeom prst="rect">
            <a:avLst/>
          </a:prstGeom>
          <a:solidFill>
            <a:schemeClr val="bg1">
              <a:alpha val="80000"/>
            </a:schemeClr>
          </a:solidFill>
        </p:spPr>
        <p:txBody>
          <a:bodyPr wrap="square" rtlCol="0">
            <a:spAutoFit/>
          </a:bodyPr>
          <a:lstStyle/>
          <a:p>
            <a:pPr marL="214308" indent="-214308">
              <a:buFont typeface="Arial"/>
              <a:buChar char="•"/>
            </a:pPr>
            <a:r>
              <a:rPr lang="en-US">
                <a:latin typeface="Arial"/>
                <a:cs typeface="Arial"/>
              </a:rPr>
              <a:t>Short tenure of CMOs (3.5 years compared to 7.2 [CEO] or 5.7 [CFO])</a:t>
            </a:r>
          </a:p>
          <a:p>
            <a:pPr marL="214308" indent="-214308">
              <a:buFont typeface="Arial"/>
              <a:buChar char="•"/>
            </a:pPr>
            <a:r>
              <a:rPr lang="en-US" err="1">
                <a:latin typeface="Arial"/>
                <a:cs typeface="Arial"/>
              </a:rPr>
              <a:t>Juniorization</a:t>
            </a:r>
            <a:r>
              <a:rPr lang="en-US">
                <a:latin typeface="Arial"/>
                <a:cs typeface="Arial"/>
              </a:rPr>
              <a:t> of the marketing staff (Fournier et al. 2020)</a:t>
            </a:r>
          </a:p>
        </p:txBody>
      </p:sp>
      <p:sp>
        <p:nvSpPr>
          <p:cNvPr id="13" name="Titel 1">
            <a:extLst>
              <a:ext uri="{FF2B5EF4-FFF2-40B4-BE49-F238E27FC236}">
                <a16:creationId xmlns:a16="http://schemas.microsoft.com/office/drawing/2014/main" id="{A59885DF-3317-2F49-9E3E-FF1539A38C1D}"/>
              </a:ext>
            </a:extLst>
          </p:cNvPr>
          <p:cNvSpPr>
            <a:spLocks noGrp="1"/>
          </p:cNvSpPr>
          <p:nvPr>
            <p:ph type="title"/>
          </p:nvPr>
        </p:nvSpPr>
        <p:spPr>
          <a:xfrm>
            <a:off x="289560" y="126000"/>
            <a:ext cx="12031979" cy="1325563"/>
          </a:xfrm>
        </p:spPr>
        <p:txBody>
          <a:bodyPr anchor="t">
            <a:noAutofit/>
          </a:bodyPr>
          <a:lstStyle/>
          <a:p>
            <a:r>
              <a:rPr lang="en-US" sz="2400" b="1" dirty="0">
                <a:solidFill>
                  <a:srgbClr val="000000"/>
                </a:solidFill>
                <a:latin typeface="Arial"/>
                <a:ea typeface="ＭＳ Ｐゴシック" charset="0"/>
                <a:cs typeface="Arial"/>
              </a:rPr>
              <a:t>The need for an updated “marketing–finance </a:t>
            </a:r>
            <a:r>
              <a:rPr lang="en-US" sz="2400" b="1" dirty="0" err="1">
                <a:solidFill>
                  <a:srgbClr val="000000"/>
                </a:solidFill>
                <a:latin typeface="Arial"/>
                <a:ea typeface="ＭＳ Ｐゴシック" charset="0"/>
                <a:cs typeface="Arial"/>
              </a:rPr>
              <a:t>interface”:The</a:t>
            </a:r>
            <a:r>
              <a:rPr lang="en-US" sz="2400" b="1" dirty="0">
                <a:solidFill>
                  <a:srgbClr val="000000"/>
                </a:solidFill>
                <a:latin typeface="Arial"/>
                <a:ea typeface="ＭＳ Ｐゴシック" charset="0"/>
                <a:cs typeface="Arial"/>
              </a:rPr>
              <a:t> managerial gap</a:t>
            </a:r>
            <a:endParaRPr lang="en-US" sz="2400" b="1" dirty="0">
              <a:solidFill>
                <a:srgbClr val="008000"/>
              </a:solidFill>
              <a:latin typeface="Arial"/>
              <a:ea typeface="ＭＳ Ｐゴシック" charset="0"/>
              <a:cs typeface="Arial"/>
            </a:endParaRPr>
          </a:p>
        </p:txBody>
      </p:sp>
    </p:spTree>
    <p:extLst>
      <p:ext uri="{BB962C8B-B14F-4D97-AF65-F5344CB8AC3E}">
        <p14:creationId xmlns:p14="http://schemas.microsoft.com/office/powerpoint/2010/main" val="1722642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feil nach links 7">
            <a:extLst>
              <a:ext uri="{FF2B5EF4-FFF2-40B4-BE49-F238E27FC236}">
                <a16:creationId xmlns:a16="http://schemas.microsoft.com/office/drawing/2014/main" id="{B0F7BE56-22E5-3046-85C7-B4C2C9455089}"/>
              </a:ext>
            </a:extLst>
          </p:cNvPr>
          <p:cNvSpPr/>
          <p:nvPr/>
        </p:nvSpPr>
        <p:spPr>
          <a:xfrm>
            <a:off x="5172044" y="3451081"/>
            <a:ext cx="1847912" cy="1370633"/>
          </a:xfrm>
          <a:prstGeom prst="leftArrow">
            <a:avLst/>
          </a:pr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834358" y="669846"/>
            <a:ext cx="10991647" cy="1325563"/>
          </a:xfrm>
        </p:spPr>
        <p:txBody>
          <a:bodyPr anchor="t">
            <a:normAutofit/>
          </a:bodyPr>
          <a:lstStyle/>
          <a:p>
            <a:r>
              <a:rPr lang="en-US" sz="2400" b="1" dirty="0"/>
              <a:t>How about firm value impacting marketing decisions?</a:t>
            </a:r>
            <a:r>
              <a:rPr lang="en-US" sz="2400" b="1" dirty="0">
                <a:solidFill>
                  <a:srgbClr val="000000"/>
                </a:solidFill>
                <a:latin typeface="Arial"/>
                <a:cs typeface="Arial"/>
              </a:rPr>
              <a:t>  Feedback effects</a:t>
            </a:r>
            <a:br>
              <a:rPr lang="en-US" sz="2400" b="1" dirty="0">
                <a:solidFill>
                  <a:srgbClr val="000000"/>
                </a:solidFill>
                <a:latin typeface="Arial"/>
                <a:cs typeface="Arial"/>
              </a:rPr>
            </a:br>
            <a:endParaRPr lang="en-US" sz="2400" b="1" dirty="0"/>
          </a:p>
        </p:txBody>
      </p:sp>
      <p:sp>
        <p:nvSpPr>
          <p:cNvPr id="9" name="Foliennummernplatzhalter 8">
            <a:extLst>
              <a:ext uri="{FF2B5EF4-FFF2-40B4-BE49-F238E27FC236}">
                <a16:creationId xmlns:a16="http://schemas.microsoft.com/office/drawing/2014/main" id="{55958E70-8482-6046-9114-B4498A9B38C5}"/>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19</a:t>
            </a:fld>
            <a:endParaRPr lang="en-US">
              <a:solidFill>
                <a:schemeClr val="bg1"/>
              </a:solidFill>
              <a:latin typeface="Arial" panose="020B0604020202020204" pitchFamily="34" charset="0"/>
              <a:cs typeface="Arial" panose="020B0604020202020204" pitchFamily="34" charset="0"/>
            </a:endParaRPr>
          </a:p>
        </p:txBody>
      </p:sp>
      <p:cxnSp>
        <p:nvCxnSpPr>
          <p:cNvPr id="11" name="Gerade Verbindung 10">
            <a:extLst>
              <a:ext uri="{FF2B5EF4-FFF2-40B4-BE49-F238E27FC236}">
                <a16:creationId xmlns:a16="http://schemas.microsoft.com/office/drawing/2014/main" id="{ED4AF727-04F9-344F-94CF-FA2E98B426D1}"/>
              </a:ext>
            </a:extLst>
          </p:cNvPr>
          <p:cNvCxnSpPr>
            <a:cxnSpLocks/>
          </p:cNvCxnSpPr>
          <p:nvPr/>
        </p:nvCxnSpPr>
        <p:spPr>
          <a:xfrm>
            <a:off x="803275" y="1752558"/>
            <a:ext cx="10585450"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Rechteck 41">
            <a:extLst>
              <a:ext uri="{FF2B5EF4-FFF2-40B4-BE49-F238E27FC236}">
                <a16:creationId xmlns:a16="http://schemas.microsoft.com/office/drawing/2014/main" id="{8148117A-0D35-8546-9CFE-CFC1973D4EAD}"/>
              </a:ext>
            </a:extLst>
          </p:cNvPr>
          <p:cNvSpPr/>
          <p:nvPr/>
        </p:nvSpPr>
        <p:spPr>
          <a:xfrm>
            <a:off x="803274" y="1865299"/>
            <a:ext cx="10585450" cy="2739211"/>
          </a:xfrm>
          <a:prstGeom prst="rect">
            <a:avLst/>
          </a:prstGeom>
          <a:solidFill>
            <a:schemeClr val="bg1">
              <a:alpha val="90000"/>
            </a:schemeClr>
          </a:solidFill>
        </p:spPr>
        <p:txBody>
          <a:bodyPr wrap="square">
            <a:spAutoFit/>
          </a:bodyPr>
          <a:lstStyle/>
          <a:p>
            <a:pPr lvl="1" indent="-457200">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Myopic management has negative stock-market consequences, and firms should aim to introduce organizational structures to reduce its occurrence (</a:t>
            </a:r>
            <a:r>
              <a:rPr lang="en-US" sz="2000" dirty="0" err="1">
                <a:latin typeface="Arial" panose="020B0604020202020204" pitchFamily="34" charset="0"/>
                <a:cs typeface="Arial" panose="020B0604020202020204" pitchFamily="34" charset="0"/>
              </a:rPr>
              <a:t>Bendig</a:t>
            </a:r>
            <a:r>
              <a:rPr lang="en-US" sz="2000" dirty="0">
                <a:latin typeface="Arial" panose="020B0604020202020204" pitchFamily="34" charset="0"/>
                <a:cs typeface="Arial" panose="020B0604020202020204" pitchFamily="34" charset="0"/>
              </a:rPr>
              <a:t> et al. 2018, </a:t>
            </a:r>
            <a:r>
              <a:rPr lang="en-US" sz="2000" i="1" dirty="0">
                <a:latin typeface="Arial" panose="020B0604020202020204" pitchFamily="34" charset="0"/>
                <a:cs typeface="Arial" panose="020B0604020202020204" pitchFamily="34" charset="0"/>
              </a:rPr>
              <a:t>JM</a:t>
            </a:r>
            <a:r>
              <a:rPr lang="en-US" sz="2000" dirty="0">
                <a:latin typeface="Arial" panose="020B0604020202020204" pitchFamily="34" charset="0"/>
                <a:cs typeface="Arial" panose="020B0604020202020204" pitchFamily="34" charset="0"/>
              </a:rPr>
              <a:t>, Kothari et al. 2016, </a:t>
            </a:r>
            <a:r>
              <a:rPr lang="en-US" sz="2000" i="1" dirty="0">
                <a:latin typeface="Arial" panose="020B0604020202020204" pitchFamily="34" charset="0"/>
                <a:cs typeface="Arial" panose="020B0604020202020204" pitchFamily="34" charset="0"/>
              </a:rPr>
              <a:t>TAR</a:t>
            </a:r>
            <a:r>
              <a:rPr lang="en-US" sz="2000" dirty="0">
                <a:latin typeface="Arial" panose="020B0604020202020204" pitchFamily="34" charset="0"/>
                <a:cs typeface="Arial" panose="020B0604020202020204" pitchFamily="34" charset="0"/>
              </a:rPr>
              <a:t>, Mizik 2010, </a:t>
            </a:r>
            <a:r>
              <a:rPr lang="en-US" sz="2000" i="1" dirty="0">
                <a:latin typeface="Arial" panose="020B0604020202020204" pitchFamily="34" charset="0"/>
                <a:cs typeface="Arial" panose="020B0604020202020204" pitchFamily="34" charset="0"/>
              </a:rPr>
              <a:t>JMR</a:t>
            </a:r>
            <a:r>
              <a:rPr lang="en-US" sz="2000" dirty="0">
                <a:latin typeface="Arial" panose="020B0604020202020204" pitchFamily="34" charset="0"/>
                <a:cs typeface="Arial" panose="020B0604020202020204" pitchFamily="34" charset="0"/>
              </a:rPr>
              <a:t>; Srinivasan and Ramani 2019, </a:t>
            </a:r>
            <a:r>
              <a:rPr lang="en-US" sz="2000" i="1" dirty="0">
                <a:latin typeface="Arial" panose="020B0604020202020204" pitchFamily="34" charset="0"/>
                <a:cs typeface="Arial" panose="020B0604020202020204" pitchFamily="34" charset="0"/>
              </a:rPr>
              <a:t>JM</a:t>
            </a:r>
            <a:r>
              <a:rPr lang="en-US" sz="2000" dirty="0">
                <a:latin typeface="Arial" panose="020B0604020202020204" pitchFamily="34" charset="0"/>
                <a:cs typeface="Arial" panose="020B0604020202020204" pitchFamily="34" charset="0"/>
              </a:rPr>
              <a:t>)</a:t>
            </a:r>
          </a:p>
          <a:p>
            <a:pPr marL="1160463" lvl="1" indent="-1154113">
              <a:spcAft>
                <a:spcPts val="600"/>
              </a:spcAft>
              <a:defRPr/>
            </a:pPr>
            <a:r>
              <a:rPr lang="en-US" sz="2000" dirty="0">
                <a:latin typeface="Arial" panose="020B0604020202020204" pitchFamily="34" charset="0"/>
                <a:cs typeface="Arial" panose="020B0604020202020204" pitchFamily="34" charset="0"/>
              </a:rPr>
              <a:t>	</a:t>
            </a:r>
          </a:p>
          <a:p>
            <a:pPr marL="6350" lvl="1">
              <a:spcAft>
                <a:spcPts val="600"/>
              </a:spcAft>
              <a:defRPr/>
            </a:pPr>
            <a:endParaRPr lang="en-US" sz="2000" dirty="0">
              <a:latin typeface="Arial" panose="020B0604020202020204" pitchFamily="34" charset="0"/>
              <a:cs typeface="Arial" panose="020B0604020202020204" pitchFamily="34" charset="0"/>
            </a:endParaRPr>
          </a:p>
          <a:p>
            <a:pPr lvl="1" indent="-450850">
              <a:spcAft>
                <a:spcPts val="6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Firms that are (or become) publicly listed alter their innovation behavior substantially (Bernstein 2015, </a:t>
            </a:r>
            <a:r>
              <a:rPr lang="en-US" sz="2000" i="1" dirty="0">
                <a:latin typeface="Arial" panose="020B0604020202020204" pitchFamily="34" charset="0"/>
                <a:cs typeface="Arial" panose="020B0604020202020204" pitchFamily="34" charset="0"/>
              </a:rPr>
              <a:t>JF</a:t>
            </a:r>
            <a:r>
              <a:rPr lang="en-US" sz="2000" dirty="0">
                <a:latin typeface="Arial" panose="020B0604020202020204" pitchFamily="34" charset="0"/>
                <a:cs typeface="Arial" panose="020B0604020202020204" pitchFamily="34" charset="0"/>
              </a:rPr>
              <a:t>; Moorman et al. 2012, </a:t>
            </a:r>
            <a:r>
              <a:rPr lang="en-US" sz="2000" i="1" dirty="0" err="1">
                <a:latin typeface="Arial" panose="020B0604020202020204" pitchFamily="34" charset="0"/>
                <a:cs typeface="Arial" panose="020B0604020202020204" pitchFamily="34" charset="0"/>
              </a:rPr>
              <a:t>MktSci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Wies</a:t>
            </a:r>
            <a:r>
              <a:rPr lang="en-US" sz="2000" dirty="0">
                <a:latin typeface="Arial" panose="020B0604020202020204" pitchFamily="34" charset="0"/>
                <a:cs typeface="Arial" panose="020B0604020202020204" pitchFamily="34" charset="0"/>
              </a:rPr>
              <a:t> and Moorman 2015, </a:t>
            </a:r>
            <a:r>
              <a:rPr lang="en-US" sz="2000" i="1" dirty="0">
                <a:latin typeface="Arial" panose="020B0604020202020204" pitchFamily="34" charset="0"/>
                <a:cs typeface="Arial" panose="020B0604020202020204" pitchFamily="34" charset="0"/>
              </a:rPr>
              <a:t>JMR</a:t>
            </a:r>
            <a:r>
              <a:rPr lang="en-US" sz="2000" dirty="0">
                <a:latin typeface="Arial" panose="020B0604020202020204" pitchFamily="34" charset="0"/>
                <a:cs typeface="Arial" panose="020B0604020202020204" pitchFamily="34" charset="0"/>
              </a:rPr>
              <a:t>)</a:t>
            </a:r>
            <a:r>
              <a:rPr lang="de-DE"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1160463" lvl="1" indent="-1154113">
              <a:spcAft>
                <a:spcPts val="600"/>
              </a:spcAft>
              <a:defRPr/>
            </a:pPr>
            <a:endParaRPr lang="en-US" sz="12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08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0D0BA8-032E-4863-91C4-BE4F0EB661A7}"/>
              </a:ext>
            </a:extLst>
          </p:cNvPr>
          <p:cNvSpPr>
            <a:spLocks noGrp="1"/>
          </p:cNvSpPr>
          <p:nvPr>
            <p:ph type="sldNum" sz="quarter" idx="12"/>
          </p:nvPr>
        </p:nvSpPr>
        <p:spPr/>
        <p:txBody>
          <a:bodyPr/>
          <a:lstStyle/>
          <a:p>
            <a:fld id="{48F63A3B-78C7-47BE-AE5E-E10140E04643}" type="slidenum">
              <a:rPr lang="en-US" smtClean="0"/>
              <a:t>20</a:t>
            </a:fld>
            <a:endParaRPr lang="en-US"/>
          </a:p>
        </p:txBody>
      </p:sp>
      <p:graphicFrame>
        <p:nvGraphicFramePr>
          <p:cNvPr id="3" name="Table 2">
            <a:extLst>
              <a:ext uri="{FF2B5EF4-FFF2-40B4-BE49-F238E27FC236}">
                <a16:creationId xmlns:a16="http://schemas.microsoft.com/office/drawing/2014/main" id="{0F4D9C2C-6DE1-4E71-800E-7D93367F6027}"/>
              </a:ext>
            </a:extLst>
          </p:cNvPr>
          <p:cNvGraphicFramePr>
            <a:graphicFrameLocks noGrp="1"/>
          </p:cNvGraphicFramePr>
          <p:nvPr>
            <p:extLst>
              <p:ext uri="{D42A27DB-BD31-4B8C-83A1-F6EECF244321}">
                <p14:modId xmlns:p14="http://schemas.microsoft.com/office/powerpoint/2010/main" val="1878887678"/>
              </p:ext>
            </p:extLst>
          </p:nvPr>
        </p:nvGraphicFramePr>
        <p:xfrm>
          <a:off x="448734" y="519885"/>
          <a:ext cx="11338258" cy="6201590"/>
        </p:xfrm>
        <a:graphic>
          <a:graphicData uri="http://schemas.openxmlformats.org/drawingml/2006/table">
            <a:tbl>
              <a:tblPr firstRow="1" firstCol="1" bandRow="1">
                <a:tableStyleId>{5C22544A-7EE6-4342-B048-85BDC9FD1C3A}</a:tableStyleId>
              </a:tblPr>
              <a:tblGrid>
                <a:gridCol w="3700996">
                  <a:extLst>
                    <a:ext uri="{9D8B030D-6E8A-4147-A177-3AD203B41FA5}">
                      <a16:colId xmlns:a16="http://schemas.microsoft.com/office/drawing/2014/main" val="2307270296"/>
                    </a:ext>
                  </a:extLst>
                </a:gridCol>
                <a:gridCol w="7637262">
                  <a:extLst>
                    <a:ext uri="{9D8B030D-6E8A-4147-A177-3AD203B41FA5}">
                      <a16:colId xmlns:a16="http://schemas.microsoft.com/office/drawing/2014/main" val="1239419569"/>
                    </a:ext>
                  </a:extLst>
                </a:gridCol>
              </a:tblGrid>
              <a:tr h="281603">
                <a:tc>
                  <a:txBody>
                    <a:bodyPr/>
                    <a:lstStyle/>
                    <a:p>
                      <a:pPr marL="210185" marR="0">
                        <a:lnSpc>
                          <a:spcPct val="107000"/>
                        </a:lnSpc>
                        <a:spcBef>
                          <a:spcPts val="600"/>
                        </a:spcBef>
                        <a:spcAft>
                          <a:spcPts val="600"/>
                        </a:spcAft>
                      </a:pPr>
                      <a:r>
                        <a:rPr lang="en-US" sz="1600" dirty="0">
                          <a:effectLst/>
                        </a:rPr>
                        <a:t>Marketing Driver</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tc>
                  <a:txBody>
                    <a:bodyPr/>
                    <a:lstStyle/>
                    <a:p>
                      <a:pPr marL="0" marR="0">
                        <a:lnSpc>
                          <a:spcPct val="107000"/>
                        </a:lnSpc>
                        <a:spcBef>
                          <a:spcPts val="600"/>
                        </a:spcBef>
                        <a:spcAft>
                          <a:spcPts val="600"/>
                        </a:spcAft>
                      </a:pPr>
                      <a:r>
                        <a:rPr lang="en-US" sz="1600">
                          <a:effectLst/>
                        </a:rPr>
                        <a:t>Overall Result on Firm Value</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extLst>
                  <a:ext uri="{0D108BD9-81ED-4DB2-BD59-A6C34878D82A}">
                    <a16:rowId xmlns:a16="http://schemas.microsoft.com/office/drawing/2014/main" val="3680391145"/>
                  </a:ext>
                </a:extLst>
              </a:tr>
              <a:tr h="828611">
                <a:tc>
                  <a:txBody>
                    <a:bodyPr/>
                    <a:lstStyle/>
                    <a:p>
                      <a:pPr marL="342900" marR="0" lvl="0" indent="-342900">
                        <a:lnSpc>
                          <a:spcPct val="107000"/>
                        </a:lnSpc>
                        <a:spcBef>
                          <a:spcPts val="600"/>
                        </a:spcBef>
                        <a:spcAft>
                          <a:spcPts val="1200"/>
                        </a:spcAft>
                        <a:buFont typeface="Arial" panose="020B0604020202020204" pitchFamily="34" charset="0"/>
                        <a:buChar char="•"/>
                      </a:pPr>
                      <a:r>
                        <a:rPr lang="en-US" sz="1600" dirty="0">
                          <a:effectLst/>
                        </a:rPr>
                        <a:t>Brand Equity, Customer Equity, Customer Satisfaction and Market Leadership</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tc>
                  <a:txBody>
                    <a:bodyPr/>
                    <a:lstStyle/>
                    <a:p>
                      <a:pPr marL="0" marR="0">
                        <a:lnSpc>
                          <a:spcPct val="107000"/>
                        </a:lnSpc>
                        <a:spcBef>
                          <a:spcPts val="600"/>
                        </a:spcBef>
                        <a:spcAft>
                          <a:spcPts val="1200"/>
                        </a:spcAft>
                      </a:pPr>
                      <a:r>
                        <a:rPr lang="en-US" sz="1600" dirty="0">
                          <a:effectLst/>
                        </a:rPr>
                        <a:t>Marketing assets have a positive and substantial impact on firm value. Among those, customer relationship strength trumps brand strength and market leadership.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extLst>
                  <a:ext uri="{0D108BD9-81ED-4DB2-BD59-A6C34878D82A}">
                    <a16:rowId xmlns:a16="http://schemas.microsoft.com/office/drawing/2014/main" val="63614971"/>
                  </a:ext>
                </a:extLst>
              </a:tr>
              <a:tr h="1108977">
                <a:tc>
                  <a:txBody>
                    <a:bodyPr/>
                    <a:lstStyle/>
                    <a:p>
                      <a:pPr marL="342900" marR="0" lvl="0" indent="-342900">
                        <a:lnSpc>
                          <a:spcPct val="107000"/>
                        </a:lnSpc>
                        <a:spcBef>
                          <a:spcPts val="600"/>
                        </a:spcBef>
                        <a:spcAft>
                          <a:spcPts val="1200"/>
                        </a:spcAft>
                        <a:buFont typeface="Arial" panose="020B0604020202020204" pitchFamily="34" charset="0"/>
                        <a:buChar char="•"/>
                      </a:pPr>
                      <a:r>
                        <a:rPr lang="en-US" sz="1600" dirty="0">
                          <a:effectLst/>
                        </a:rPr>
                        <a:t>Marketing Actions: product innovation, product quality, advertising, price promotion and distribution</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tc>
                  <a:txBody>
                    <a:bodyPr/>
                    <a:lstStyle/>
                    <a:p>
                      <a:pPr marL="0" marR="0">
                        <a:lnSpc>
                          <a:spcPct val="107000"/>
                        </a:lnSpc>
                        <a:spcBef>
                          <a:spcPts val="600"/>
                        </a:spcBef>
                        <a:spcAft>
                          <a:spcPts val="1200"/>
                        </a:spcAft>
                      </a:pPr>
                      <a:r>
                        <a:rPr lang="en-US" sz="1600" dirty="0">
                          <a:effectLst/>
                        </a:rPr>
                        <a:t>Product innovation generally has a positive effect on firm value. Other marketing actions have a small positive or neutral effect on firm value, except price promotions, which can have a negative impact.</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extLst>
                  <a:ext uri="{0D108BD9-81ED-4DB2-BD59-A6C34878D82A}">
                    <a16:rowId xmlns:a16="http://schemas.microsoft.com/office/drawing/2014/main" val="3859417430"/>
                  </a:ext>
                </a:extLst>
              </a:tr>
              <a:tr h="548246">
                <a:tc>
                  <a:txBody>
                    <a:bodyPr/>
                    <a:lstStyle/>
                    <a:p>
                      <a:pPr marL="342900" marR="0" lvl="0" indent="-342900">
                        <a:lnSpc>
                          <a:spcPct val="107000"/>
                        </a:lnSpc>
                        <a:spcBef>
                          <a:spcPts val="600"/>
                        </a:spcBef>
                        <a:spcAft>
                          <a:spcPts val="1200"/>
                        </a:spcAft>
                        <a:buFont typeface="Arial" panose="020B0604020202020204" pitchFamily="34" charset="0"/>
                        <a:buChar char="•"/>
                      </a:pPr>
                      <a:r>
                        <a:rPr lang="en-US" sz="1600" dirty="0">
                          <a:effectLst/>
                        </a:rPr>
                        <a:t>Digital Marketing</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tc>
                  <a:txBody>
                    <a:bodyPr/>
                    <a:lstStyle/>
                    <a:p>
                      <a:pPr marL="0" marR="0">
                        <a:lnSpc>
                          <a:spcPct val="107000"/>
                        </a:lnSpc>
                        <a:spcBef>
                          <a:spcPts val="600"/>
                        </a:spcBef>
                        <a:spcAft>
                          <a:spcPts val="1200"/>
                        </a:spcAft>
                      </a:pPr>
                      <a:r>
                        <a:rPr lang="en-US" sz="1600" dirty="0">
                          <a:effectLst/>
                        </a:rPr>
                        <a:t>Digital marketing provides several new customer-generated metrics that can have positive or negative firm-value effects.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extLst>
                  <a:ext uri="{0D108BD9-81ED-4DB2-BD59-A6C34878D82A}">
                    <a16:rowId xmlns:a16="http://schemas.microsoft.com/office/drawing/2014/main" val="3986085940"/>
                  </a:ext>
                </a:extLst>
              </a:tr>
              <a:tr h="1241334">
                <a:tc>
                  <a:txBody>
                    <a:bodyPr/>
                    <a:lstStyle/>
                    <a:p>
                      <a:pPr marL="342900" marR="0" lvl="0" indent="-342900">
                        <a:lnSpc>
                          <a:spcPct val="107000"/>
                        </a:lnSpc>
                        <a:spcBef>
                          <a:spcPts val="600"/>
                        </a:spcBef>
                        <a:spcAft>
                          <a:spcPts val="1200"/>
                        </a:spcAft>
                        <a:buFont typeface="Arial" panose="020B0604020202020204" pitchFamily="34" charset="0"/>
                        <a:buChar char="•"/>
                      </a:pPr>
                      <a:r>
                        <a:rPr lang="en-US" sz="1600" dirty="0">
                          <a:effectLst/>
                        </a:rPr>
                        <a:t>Product recalls &amp; data breaches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tc>
                  <a:txBody>
                    <a:bodyPr/>
                    <a:lstStyle/>
                    <a:p>
                      <a:pPr marL="0" marR="0">
                        <a:lnSpc>
                          <a:spcPct val="107000"/>
                        </a:lnSpc>
                        <a:spcBef>
                          <a:spcPts val="600"/>
                        </a:spcBef>
                        <a:spcAft>
                          <a:spcPts val="1200"/>
                        </a:spcAft>
                      </a:pPr>
                      <a:r>
                        <a:rPr lang="en-US" sz="1600" dirty="0">
                          <a:effectLst/>
                        </a:rPr>
                        <a:t>With increased information flows, certain problematic external events – such as product recalls and data breaches - can have a pronounced negative impact on firm value. Corporate activism as a reaction to external developments needs to be approached carefully, as it, too, can backfire on investor sentiment.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extLst>
                  <a:ext uri="{0D108BD9-81ED-4DB2-BD59-A6C34878D82A}">
                    <a16:rowId xmlns:a16="http://schemas.microsoft.com/office/drawing/2014/main" val="322692482"/>
                  </a:ext>
                </a:extLst>
              </a:tr>
              <a:tr h="548246">
                <a:tc>
                  <a:txBody>
                    <a:bodyPr/>
                    <a:lstStyle/>
                    <a:p>
                      <a:pPr marL="342900" marR="0" lvl="0" indent="-342900">
                        <a:lnSpc>
                          <a:spcPct val="107000"/>
                        </a:lnSpc>
                        <a:spcBef>
                          <a:spcPts val="600"/>
                        </a:spcBef>
                        <a:spcAft>
                          <a:spcPts val="1200"/>
                        </a:spcAft>
                        <a:buFont typeface="Arial" panose="020B0604020202020204" pitchFamily="34" charset="0"/>
                        <a:buChar char="•"/>
                      </a:pPr>
                      <a:r>
                        <a:rPr lang="en-US" sz="1600" dirty="0">
                          <a:effectLst/>
                        </a:rPr>
                        <a:t>Employee Satisfaction</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tc>
                  <a:txBody>
                    <a:bodyPr/>
                    <a:lstStyle/>
                    <a:p>
                      <a:pPr marL="0" marR="0">
                        <a:lnSpc>
                          <a:spcPct val="107000"/>
                        </a:lnSpc>
                        <a:spcBef>
                          <a:spcPts val="600"/>
                        </a:spcBef>
                        <a:spcAft>
                          <a:spcPts val="1200"/>
                        </a:spcAft>
                      </a:pPr>
                      <a:r>
                        <a:rPr lang="en-US" sz="1600">
                          <a:effectLst/>
                        </a:rPr>
                        <a:t>When employee satisfaction is viewed as important for generating customer satisfaction, it can have a measurable impact on firm value.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extLst>
                  <a:ext uri="{0D108BD9-81ED-4DB2-BD59-A6C34878D82A}">
                    <a16:rowId xmlns:a16="http://schemas.microsoft.com/office/drawing/2014/main" val="3865356958"/>
                  </a:ext>
                </a:extLst>
              </a:tr>
              <a:tr h="548246">
                <a:tc>
                  <a:txBody>
                    <a:bodyPr/>
                    <a:lstStyle/>
                    <a:p>
                      <a:pPr marL="342900" marR="0" lvl="0" indent="-342900">
                        <a:lnSpc>
                          <a:spcPct val="107000"/>
                        </a:lnSpc>
                        <a:spcBef>
                          <a:spcPts val="600"/>
                        </a:spcBef>
                        <a:spcAft>
                          <a:spcPts val="1200"/>
                        </a:spcAft>
                        <a:buFont typeface="Arial" panose="020B0604020202020204" pitchFamily="34" charset="0"/>
                        <a:buChar char="•"/>
                      </a:pPr>
                      <a:r>
                        <a:rPr lang="en-US" sz="1600" dirty="0">
                          <a:effectLst/>
                        </a:rPr>
                        <a:t>CEO and CMO characteristics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tc>
                  <a:txBody>
                    <a:bodyPr/>
                    <a:lstStyle/>
                    <a:p>
                      <a:pPr marL="0" marR="0">
                        <a:lnSpc>
                          <a:spcPct val="107000"/>
                        </a:lnSpc>
                        <a:spcBef>
                          <a:spcPts val="600"/>
                        </a:spcBef>
                        <a:spcAft>
                          <a:spcPts val="1200"/>
                        </a:spcAft>
                      </a:pPr>
                      <a:r>
                        <a:rPr lang="en-US" sz="1600">
                          <a:effectLst/>
                        </a:rPr>
                        <a:t>Several CEO and CMO characteristics have been found to influence investor sentiment and therefore firm value. </a:t>
                      </a:r>
                      <a:endParaRPr lang="en-US" sz="160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extLst>
                  <a:ext uri="{0D108BD9-81ED-4DB2-BD59-A6C34878D82A}">
                    <a16:rowId xmlns:a16="http://schemas.microsoft.com/office/drawing/2014/main" val="3272889349"/>
                  </a:ext>
                </a:extLst>
              </a:tr>
              <a:tr h="1096327">
                <a:tc>
                  <a:txBody>
                    <a:bodyPr/>
                    <a:lstStyle/>
                    <a:p>
                      <a:pPr marL="342900" marR="0" lvl="0" indent="-342900">
                        <a:lnSpc>
                          <a:spcPct val="107000"/>
                        </a:lnSpc>
                        <a:spcBef>
                          <a:spcPts val="600"/>
                        </a:spcBef>
                        <a:spcAft>
                          <a:spcPts val="1200"/>
                        </a:spcAft>
                        <a:buFont typeface="Arial" panose="020B0604020202020204" pitchFamily="34" charset="0"/>
                        <a:buChar char="•"/>
                      </a:pPr>
                      <a:r>
                        <a:rPr lang="en-US" sz="1600" dirty="0">
                          <a:effectLst/>
                        </a:rPr>
                        <a:t>Feedback Effects</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tc>
                  <a:txBody>
                    <a:bodyPr/>
                    <a:lstStyle/>
                    <a:p>
                      <a:pPr marL="0" marR="0">
                        <a:lnSpc>
                          <a:spcPct val="107000"/>
                        </a:lnSpc>
                        <a:spcBef>
                          <a:spcPts val="600"/>
                        </a:spcBef>
                        <a:spcAft>
                          <a:spcPts val="1200"/>
                        </a:spcAft>
                      </a:pPr>
                      <a:r>
                        <a:rPr lang="en-US" sz="1600" dirty="0">
                          <a:effectLst/>
                        </a:rPr>
                        <a:t>There are several documented cases of stock-prices movements driving changes in marketing managerial decisions. However, these decisions do not necessarily serve the best interest of the firm. </a:t>
                      </a:r>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a:txBody>
                  <a:tcPr marL="75104" marR="75104" marT="0" marB="0"/>
                </a:tc>
                <a:extLst>
                  <a:ext uri="{0D108BD9-81ED-4DB2-BD59-A6C34878D82A}">
                    <a16:rowId xmlns:a16="http://schemas.microsoft.com/office/drawing/2014/main" val="165592919"/>
                  </a:ext>
                </a:extLst>
              </a:tr>
            </a:tbl>
          </a:graphicData>
        </a:graphic>
      </p:graphicFrame>
      <p:sp>
        <p:nvSpPr>
          <p:cNvPr id="5" name="TextBox 4">
            <a:extLst>
              <a:ext uri="{FF2B5EF4-FFF2-40B4-BE49-F238E27FC236}">
                <a16:creationId xmlns:a16="http://schemas.microsoft.com/office/drawing/2014/main" id="{063256C1-2478-4929-BA51-8CA0245011F1}"/>
              </a:ext>
            </a:extLst>
          </p:cNvPr>
          <p:cNvSpPr txBox="1"/>
          <p:nvPr/>
        </p:nvSpPr>
        <p:spPr>
          <a:xfrm>
            <a:off x="2082974" y="0"/>
            <a:ext cx="8026052" cy="519886"/>
          </a:xfrm>
          <a:prstGeom prst="rect">
            <a:avLst/>
          </a:prstGeom>
          <a:noFill/>
        </p:spPr>
        <p:txBody>
          <a:bodyPr wrap="square">
            <a:spAutoFit/>
          </a:bodyPr>
          <a:lstStyle/>
          <a:p>
            <a:pPr marL="0" marR="0" algn="ctr">
              <a:lnSpc>
                <a:spcPct val="107000"/>
              </a:lnSpc>
              <a:spcBef>
                <a:spcPts val="0"/>
              </a:spcBef>
              <a:spcAft>
                <a:spcPts val="800"/>
              </a:spcAft>
            </a:pPr>
            <a:r>
              <a:rPr lang="en-US" sz="2800" b="1" dirty="0">
                <a:effectLst/>
                <a:latin typeface="Arial" panose="020B0604020202020204" pitchFamily="34" charset="0"/>
                <a:ea typeface="SimSun" panose="02010600030101010101" pitchFamily="2" charset="-122"/>
                <a:cs typeface="Arial" panose="020B0604020202020204" pitchFamily="34" charset="0"/>
              </a:rPr>
              <a:t>Summary Findings </a:t>
            </a:r>
            <a:endParaRPr lang="en-US" sz="2800" dirty="0">
              <a:effectLst/>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977309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95DBADD6-231F-D443-B4BE-A968175CAF39}"/>
              </a:ext>
            </a:extLst>
          </p:cNvPr>
          <p:cNvSpPr txBox="1"/>
          <p:nvPr/>
        </p:nvSpPr>
        <p:spPr>
          <a:xfrm>
            <a:off x="1728743" y="280946"/>
            <a:ext cx="2906565" cy="707886"/>
          </a:xfrm>
          <a:prstGeom prst="rect">
            <a:avLst/>
          </a:prstGeom>
          <a:noFill/>
        </p:spPr>
        <p:txBody>
          <a:bodyPr wrap="none" rtlCol="0">
            <a:spAutoFit/>
          </a:bodyPr>
          <a:lstStyle/>
          <a:p>
            <a:pPr algn="ctr" defTabSz="914400" eaLnBrk="0" fontAlgn="base" hangingPunct="0">
              <a:buClr>
                <a:srgbClr val="333399"/>
              </a:buClr>
              <a:buSzPct val="100000"/>
            </a:pPr>
            <a:r>
              <a:rPr lang="en-US" sz="2000" b="1" kern="0" dirty="0">
                <a:solidFill>
                  <a:srgbClr val="000000">
                    <a:lumMod val="85000"/>
                    <a:lumOff val="15000"/>
                  </a:srgbClr>
                </a:solidFill>
                <a:latin typeface="Arial" panose="020B0604020202020204" pitchFamily="34" charset="0"/>
                <a:cs typeface="Arial" panose="020B0604020202020204" pitchFamily="34" charset="0"/>
              </a:rPr>
              <a:t>Thank you very much!</a:t>
            </a:r>
          </a:p>
          <a:p>
            <a:pPr algn="ctr" defTabSz="914400" eaLnBrk="0" fontAlgn="base" hangingPunct="0">
              <a:buClr>
                <a:srgbClr val="333399"/>
              </a:buClr>
              <a:buSzPct val="100000"/>
            </a:pPr>
            <a:endParaRPr lang="en-US" sz="2000" b="1" kern="0" dirty="0">
              <a:solidFill>
                <a:srgbClr val="000000">
                  <a:lumMod val="85000"/>
                  <a:lumOff val="15000"/>
                </a:srgbClr>
              </a:solidFill>
              <a:latin typeface="Arial" panose="020B0604020202020204" pitchFamily="34" charset="0"/>
              <a:cs typeface="Arial" panose="020B0604020202020204" pitchFamily="34" charset="0"/>
            </a:endParaRPr>
          </a:p>
        </p:txBody>
      </p:sp>
      <p:sp>
        <p:nvSpPr>
          <p:cNvPr id="9" name="Foliennummernplatzhalter 8">
            <a:extLst>
              <a:ext uri="{FF2B5EF4-FFF2-40B4-BE49-F238E27FC236}">
                <a16:creationId xmlns:a16="http://schemas.microsoft.com/office/drawing/2014/main" id="{214D0425-64F9-A241-8AD8-B100EEF5443B}"/>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21</a:t>
            </a:fld>
            <a:endParaRPr lang="en-US">
              <a:solidFill>
                <a:schemeClr val="bg1"/>
              </a:solidFill>
              <a:latin typeface="Arial" panose="020B0604020202020204" pitchFamily="34" charset="0"/>
              <a:cs typeface="Arial" panose="020B0604020202020204" pitchFamily="34" charset="0"/>
            </a:endParaRPr>
          </a:p>
        </p:txBody>
      </p:sp>
      <p:sp>
        <p:nvSpPr>
          <p:cNvPr id="13" name="Rechteck 1">
            <a:extLst>
              <a:ext uri="{FF2B5EF4-FFF2-40B4-BE49-F238E27FC236}">
                <a16:creationId xmlns:a16="http://schemas.microsoft.com/office/drawing/2014/main" id="{5764D316-3919-6F42-9D0B-5ACED7DFCFEC}"/>
              </a:ext>
            </a:extLst>
          </p:cNvPr>
          <p:cNvSpPr>
            <a:spLocks noChangeArrowheads="1"/>
          </p:cNvSpPr>
          <p:nvPr/>
        </p:nvSpPr>
        <p:spPr bwMode="auto">
          <a:xfrm>
            <a:off x="3476436" y="5762250"/>
            <a:ext cx="682760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hlinkClick r:id="rId3"/>
              </a:rPr>
              <a:t>ssrini@bu.edu</a:t>
            </a:r>
            <a:r>
              <a:rPr lang="en-US"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hlinkClick r:id="rId4"/>
              </a:rPr>
              <a:t>dominique.hanssens@anderson.ucla.edu</a:t>
            </a:r>
            <a:r>
              <a:rPr lang="en-US" sz="2000" dirty="0">
                <a:latin typeface="Arial" panose="020B0604020202020204" pitchFamily="34" charset="0"/>
                <a:cs typeface="Arial" panose="020B0604020202020204" pitchFamily="34" charset="0"/>
              </a:rPr>
              <a:t> </a:t>
            </a:r>
          </a:p>
        </p:txBody>
      </p:sp>
      <p:pic>
        <p:nvPicPr>
          <p:cNvPr id="2" name="Grafik 1">
            <a:extLst>
              <a:ext uri="{FF2B5EF4-FFF2-40B4-BE49-F238E27FC236}">
                <a16:creationId xmlns:a16="http://schemas.microsoft.com/office/drawing/2014/main" id="{36DEDB31-6387-A642-9399-D0233EED8152}"/>
              </a:ext>
            </a:extLst>
          </p:cNvPr>
          <p:cNvPicPr>
            <a:picLocks noChangeAspect="1"/>
          </p:cNvPicPr>
          <p:nvPr/>
        </p:nvPicPr>
        <p:blipFill>
          <a:blip r:embed="rId5"/>
          <a:stretch>
            <a:fillRect/>
          </a:stretch>
        </p:blipFill>
        <p:spPr>
          <a:xfrm>
            <a:off x="6776720" y="298872"/>
            <a:ext cx="4468328" cy="5024761"/>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424A55E4-9396-A38E-923B-45ADAC8B35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5069" y="853566"/>
            <a:ext cx="3433911" cy="5150867"/>
          </a:xfrm>
          <a:prstGeom prst="rect">
            <a:avLst/>
          </a:prstGeom>
        </p:spPr>
      </p:pic>
    </p:spTree>
    <p:extLst>
      <p:ext uri="{BB962C8B-B14F-4D97-AF65-F5344CB8AC3E}">
        <p14:creationId xmlns:p14="http://schemas.microsoft.com/office/powerpoint/2010/main" val="2255006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89D9-7DFD-339C-4793-593766A8F7A1}"/>
              </a:ext>
            </a:extLst>
          </p:cNvPr>
          <p:cNvSpPr>
            <a:spLocks noGrp="1"/>
          </p:cNvSpPr>
          <p:nvPr>
            <p:ph type="title"/>
          </p:nvPr>
        </p:nvSpPr>
        <p:spPr/>
        <p:txBody>
          <a:bodyPr/>
          <a:lstStyle/>
          <a:p>
            <a:r>
              <a:rPr lang="en-US" dirty="0"/>
              <a:t>Back up Slides</a:t>
            </a:r>
          </a:p>
        </p:txBody>
      </p:sp>
      <p:sp>
        <p:nvSpPr>
          <p:cNvPr id="3" name="Slide Number Placeholder 2">
            <a:extLst>
              <a:ext uri="{FF2B5EF4-FFF2-40B4-BE49-F238E27FC236}">
                <a16:creationId xmlns:a16="http://schemas.microsoft.com/office/drawing/2014/main" id="{12BB9AE0-D83E-1697-3793-AFB7E3742373}"/>
              </a:ext>
            </a:extLst>
          </p:cNvPr>
          <p:cNvSpPr>
            <a:spLocks noGrp="1"/>
          </p:cNvSpPr>
          <p:nvPr>
            <p:ph type="sldNum" sz="quarter" idx="12"/>
          </p:nvPr>
        </p:nvSpPr>
        <p:spPr/>
        <p:txBody>
          <a:bodyPr/>
          <a:lstStyle/>
          <a:p>
            <a:fld id="{48F63A3B-78C7-47BE-AE5E-E10140E04643}" type="slidenum">
              <a:rPr lang="en-US" smtClean="0"/>
              <a:t>22</a:t>
            </a:fld>
            <a:endParaRPr lang="en-US"/>
          </a:p>
        </p:txBody>
      </p:sp>
    </p:spTree>
    <p:extLst>
      <p:ext uri="{BB962C8B-B14F-4D97-AF65-F5344CB8AC3E}">
        <p14:creationId xmlns:p14="http://schemas.microsoft.com/office/powerpoint/2010/main" val="4137182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6352E-6E4B-1C4F-B95E-E625D2A7D54F}"/>
              </a:ext>
            </a:extLst>
          </p:cNvPr>
          <p:cNvSpPr>
            <a:spLocks noGrp="1"/>
          </p:cNvSpPr>
          <p:nvPr>
            <p:ph type="title"/>
          </p:nvPr>
        </p:nvSpPr>
        <p:spPr>
          <a:xfrm>
            <a:off x="727587" y="126000"/>
            <a:ext cx="10626213" cy="1325563"/>
          </a:xfrm>
        </p:spPr>
        <p:txBody>
          <a:bodyPr anchor="t">
            <a:normAutofit/>
          </a:bodyPr>
          <a:lstStyle/>
          <a:p>
            <a:r>
              <a:rPr lang="en-US" sz="2400" b="1" dirty="0">
                <a:solidFill>
                  <a:srgbClr val="000000"/>
                </a:solidFill>
                <a:latin typeface="Arial"/>
                <a:ea typeface="ＭＳ Ｐゴシック" charset="0"/>
                <a:cs typeface="Arial"/>
              </a:rPr>
              <a:t>RQ 1: Categorization of metrics into marketing-finance framework </a:t>
            </a:r>
            <a:endParaRPr lang="en-US" sz="2400" b="1" baseline="30000" dirty="0">
              <a:solidFill>
                <a:srgbClr val="000000"/>
              </a:solidFill>
              <a:latin typeface="Arial"/>
              <a:ea typeface="ＭＳ Ｐゴシック" charset="0"/>
              <a:cs typeface="Arial"/>
            </a:endParaRPr>
          </a:p>
        </p:txBody>
      </p:sp>
      <p:sp>
        <p:nvSpPr>
          <p:cNvPr id="8" name="Foliennummernplatzhalter 8">
            <a:extLst>
              <a:ext uri="{FF2B5EF4-FFF2-40B4-BE49-F238E27FC236}">
                <a16:creationId xmlns:a16="http://schemas.microsoft.com/office/drawing/2014/main" id="{27CD6E53-8173-9F42-8D13-97E6F37660C8}"/>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23</a:t>
            </a:fld>
            <a:endParaRPr lang="en-US">
              <a:solidFill>
                <a:schemeClr val="bg1"/>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ADD53001-05F7-4946-A63E-8551198713BC}"/>
              </a:ext>
            </a:extLst>
          </p:cNvPr>
          <p:cNvPicPr>
            <a:picLocks noChangeAspect="1"/>
          </p:cNvPicPr>
          <p:nvPr/>
        </p:nvPicPr>
        <p:blipFill>
          <a:blip r:embed="rId3"/>
          <a:stretch>
            <a:fillRect/>
          </a:stretch>
        </p:blipFill>
        <p:spPr>
          <a:xfrm>
            <a:off x="875163" y="521836"/>
            <a:ext cx="10441675" cy="6071691"/>
          </a:xfrm>
          <a:prstGeom prst="rect">
            <a:avLst/>
          </a:prstGeom>
        </p:spPr>
      </p:pic>
    </p:spTree>
    <p:extLst>
      <p:ext uri="{BB962C8B-B14F-4D97-AF65-F5344CB8AC3E}">
        <p14:creationId xmlns:p14="http://schemas.microsoft.com/office/powerpoint/2010/main" val="285315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5C917A-235E-BF43-957F-B763EFEDB46B}"/>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5012265" y="3020814"/>
            <a:ext cx="2167467" cy="2167467"/>
          </a:xfrm>
          <a:prstGeom prst="rect">
            <a:avLst/>
          </a:prstGeom>
        </p:spPr>
      </p:pic>
      <p:sp>
        <p:nvSpPr>
          <p:cNvPr id="2" name="Titel 1"/>
          <p:cNvSpPr>
            <a:spLocks noGrp="1"/>
          </p:cNvSpPr>
          <p:nvPr>
            <p:ph type="title"/>
          </p:nvPr>
        </p:nvSpPr>
        <p:spPr>
          <a:xfrm>
            <a:off x="745734" y="126000"/>
            <a:ext cx="10515600" cy="1325563"/>
          </a:xfrm>
        </p:spPr>
        <p:txBody>
          <a:bodyPr anchor="t">
            <a:normAutofit/>
          </a:bodyPr>
          <a:lstStyle/>
          <a:p>
            <a:r>
              <a:rPr lang="en-US" sz="2400" b="1" dirty="0"/>
              <a:t> Generalizable results  </a:t>
            </a:r>
          </a:p>
        </p:txBody>
      </p:sp>
      <p:sp>
        <p:nvSpPr>
          <p:cNvPr id="9" name="Foliennummernplatzhalter 8">
            <a:extLst>
              <a:ext uri="{FF2B5EF4-FFF2-40B4-BE49-F238E27FC236}">
                <a16:creationId xmlns:a16="http://schemas.microsoft.com/office/drawing/2014/main" id="{55958E70-8482-6046-9114-B4498A9B38C5}"/>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24</a:t>
            </a:fld>
            <a:endParaRPr lang="en-US">
              <a:solidFill>
                <a:schemeClr val="bg1"/>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73280B49-E715-2948-B2CB-500D3DA6F2A2}"/>
              </a:ext>
            </a:extLst>
          </p:cNvPr>
          <p:cNvSpPr txBox="1"/>
          <p:nvPr/>
        </p:nvSpPr>
        <p:spPr>
          <a:xfrm>
            <a:off x="803274" y="1001310"/>
            <a:ext cx="4049113" cy="400110"/>
          </a:xfrm>
          <a:prstGeom prst="rect">
            <a:avLst/>
          </a:prstGeom>
          <a:noFill/>
        </p:spPr>
        <p:txBody>
          <a:bodyPr wrap="none" lIns="90000" rtlCol="0" anchor="b">
            <a:spAutoFit/>
          </a:bodyPr>
          <a:lstStyle/>
          <a:p>
            <a:r>
              <a:rPr lang="en-US" sz="2000" b="1" dirty="0">
                <a:solidFill>
                  <a:srgbClr val="000000"/>
                </a:solidFill>
                <a:latin typeface="Arial"/>
                <a:cs typeface="Arial"/>
              </a:rPr>
              <a:t>Digital marketing and firm value</a:t>
            </a:r>
          </a:p>
        </p:txBody>
      </p:sp>
      <p:cxnSp>
        <p:nvCxnSpPr>
          <p:cNvPr id="11" name="Gerade Verbindung 10">
            <a:extLst>
              <a:ext uri="{FF2B5EF4-FFF2-40B4-BE49-F238E27FC236}">
                <a16:creationId xmlns:a16="http://schemas.microsoft.com/office/drawing/2014/main" id="{ED4AF727-04F9-344F-94CF-FA2E98B426D1}"/>
              </a:ext>
            </a:extLst>
          </p:cNvPr>
          <p:cNvCxnSpPr>
            <a:cxnSpLocks/>
          </p:cNvCxnSpPr>
          <p:nvPr/>
        </p:nvCxnSpPr>
        <p:spPr>
          <a:xfrm>
            <a:off x="803274" y="1635112"/>
            <a:ext cx="10585450"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Rechteck 41">
            <a:extLst>
              <a:ext uri="{FF2B5EF4-FFF2-40B4-BE49-F238E27FC236}">
                <a16:creationId xmlns:a16="http://schemas.microsoft.com/office/drawing/2014/main" id="{8148117A-0D35-8546-9CFE-CFC1973D4EAD}"/>
              </a:ext>
            </a:extLst>
          </p:cNvPr>
          <p:cNvSpPr/>
          <p:nvPr/>
        </p:nvSpPr>
        <p:spPr>
          <a:xfrm>
            <a:off x="803274" y="1818661"/>
            <a:ext cx="10765144" cy="4501889"/>
          </a:xfrm>
          <a:prstGeom prst="rect">
            <a:avLst/>
          </a:prstGeom>
          <a:solidFill>
            <a:schemeClr val="bg1">
              <a:alpha val="90000"/>
            </a:schemeClr>
          </a:solidFill>
        </p:spPr>
        <p:txBody>
          <a:bodyPr wrap="square">
            <a:noAutofit/>
          </a:bodyPr>
          <a:lstStyle/>
          <a:p>
            <a:pPr marL="1295400" lvl="1" indent="-1289050">
              <a:spcAft>
                <a:spcPts val="600"/>
              </a:spcAft>
              <a:defRPr/>
            </a:pPr>
            <a:r>
              <a:rPr lang="en-US" sz="2000" dirty="0">
                <a:latin typeface="Arial" panose="020B0604020202020204" pitchFamily="34" charset="0"/>
                <a:cs typeface="Arial" panose="020B0604020202020204" pitchFamily="34" charset="0"/>
              </a:rPr>
              <a:t>Finding 1:	Online communication actions by firms have a positive effect on firm value (Bayer et al. 2020, IJRM; Boyd et al. 2019, JM, Cao et al. 2018, JR)</a:t>
            </a:r>
          </a:p>
          <a:p>
            <a:pPr marL="1295400" lvl="1" indent="-1289050">
              <a:spcAft>
                <a:spcPts val="600"/>
              </a:spcAft>
              <a:defRPr/>
            </a:pPr>
            <a:endParaRPr lang="en-US" sz="2000" dirty="0">
              <a:latin typeface="Arial" panose="020B0604020202020204" pitchFamily="34" charset="0"/>
              <a:cs typeface="Arial" panose="020B0604020202020204" pitchFamily="34" charset="0"/>
            </a:endParaRPr>
          </a:p>
          <a:p>
            <a:pPr marL="1295400" lvl="1" indent="-1289050">
              <a:spcAft>
                <a:spcPts val="600"/>
              </a:spcAft>
              <a:defRPr/>
            </a:pPr>
            <a:r>
              <a:rPr lang="en-US" sz="2000" dirty="0">
                <a:latin typeface="Arial" panose="020B0604020202020204" pitchFamily="34" charset="0"/>
                <a:cs typeface="Arial" panose="020B0604020202020204" pitchFamily="34" charset="0"/>
              </a:rPr>
              <a:t>Finding 2: 	Owned social media is a driver of firm value, with potential asymmetries for positive and negative sentiment and likely spillovers on rivals (</a:t>
            </a:r>
            <a:r>
              <a:rPr lang="en-US" sz="2000" dirty="0" err="1">
                <a:latin typeface="Arial" panose="020B0604020202020204" pitchFamily="34" charset="0"/>
                <a:cs typeface="Arial" panose="020B0604020202020204" pitchFamily="34" charset="0"/>
              </a:rPr>
              <a:t>Bartov</a:t>
            </a:r>
            <a:r>
              <a:rPr lang="en-US" sz="2000" dirty="0">
                <a:latin typeface="Arial" panose="020B0604020202020204" pitchFamily="34" charset="0"/>
                <a:cs typeface="Arial" panose="020B0604020202020204" pitchFamily="34" charset="0"/>
              </a:rPr>
              <a:t> et al. 2018, TAR;  Borah and </a:t>
            </a:r>
            <a:r>
              <a:rPr lang="en-US" sz="2000" dirty="0" err="1">
                <a:latin typeface="Arial" panose="020B0604020202020204" pitchFamily="34" charset="0"/>
                <a:cs typeface="Arial" panose="020B0604020202020204" pitchFamily="34" charset="0"/>
              </a:rPr>
              <a:t>Tellis</a:t>
            </a:r>
            <a:r>
              <a:rPr lang="en-US" sz="2000" dirty="0">
                <a:latin typeface="Arial" panose="020B0604020202020204" pitchFamily="34" charset="0"/>
                <a:cs typeface="Arial" panose="020B0604020202020204" pitchFamily="34" charset="0"/>
              </a:rPr>
              <a:t> 2016, JMR; </a:t>
            </a:r>
            <a:r>
              <a:rPr lang="en-US" sz="2000" dirty="0" err="1">
                <a:latin typeface="Arial" panose="020B0604020202020204" pitchFamily="34" charset="0"/>
                <a:cs typeface="Arial" panose="020B0604020202020204" pitchFamily="34" charset="0"/>
              </a:rPr>
              <a:t>Colicev</a:t>
            </a:r>
            <a:r>
              <a:rPr lang="en-US" sz="2000" dirty="0">
                <a:latin typeface="Arial" panose="020B0604020202020204" pitchFamily="34" charset="0"/>
                <a:cs typeface="Arial" panose="020B0604020202020204" pitchFamily="34" charset="0"/>
              </a:rPr>
              <a:t> et al. 2018, JM; Huang 2018, JFE, Luo et al. 2013, ISR; </a:t>
            </a:r>
            <a:r>
              <a:rPr lang="en-US" sz="2000" dirty="0" err="1">
                <a:latin typeface="Arial" panose="020B0604020202020204" pitchFamily="34" charset="0"/>
                <a:cs typeface="Arial" panose="020B0604020202020204" pitchFamily="34" charset="0"/>
              </a:rPr>
              <a:t>Tirunillai</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Tellis</a:t>
            </a:r>
            <a:r>
              <a:rPr lang="en-US" sz="2000" dirty="0">
                <a:latin typeface="Arial" panose="020B0604020202020204" pitchFamily="34" charset="0"/>
                <a:cs typeface="Arial" panose="020B0604020202020204" pitchFamily="34" charset="0"/>
              </a:rPr>
              <a:t> 2012, </a:t>
            </a:r>
            <a:r>
              <a:rPr lang="en-US" sz="2000" dirty="0" err="1">
                <a:latin typeface="Arial" panose="020B0604020202020204" pitchFamily="34" charset="0"/>
                <a:cs typeface="Arial" panose="020B0604020202020204" pitchFamily="34" charset="0"/>
              </a:rPr>
              <a:t>MktSci</a:t>
            </a:r>
            <a:r>
              <a:rPr lang="en-US" sz="2000" dirty="0">
                <a:latin typeface="Arial" panose="020B0604020202020204" pitchFamily="34" charset="0"/>
                <a:cs typeface="Arial" panose="020B0604020202020204" pitchFamily="34" charset="0"/>
              </a:rPr>
              <a:t>)</a:t>
            </a:r>
          </a:p>
          <a:p>
            <a:pPr marL="1295400" lvl="1" indent="-1289050">
              <a:spcAft>
                <a:spcPts val="600"/>
              </a:spcAft>
              <a:defRPr/>
            </a:pPr>
            <a:endParaRPr lang="de-DE" sz="2000" dirty="0">
              <a:latin typeface="Arial" panose="020B0604020202020204" pitchFamily="34" charset="0"/>
              <a:cs typeface="Arial" panose="020B0604020202020204" pitchFamily="34" charset="0"/>
            </a:endParaRPr>
          </a:p>
          <a:p>
            <a:pPr marL="1295400" lvl="1" indent="-1289050">
              <a:spcAft>
                <a:spcPts val="600"/>
              </a:spcAft>
              <a:defRPr/>
            </a:pPr>
            <a:r>
              <a:rPr lang="en-US" sz="2000" dirty="0">
                <a:latin typeface="Arial" panose="020B0604020202020204" pitchFamily="34" charset="0"/>
                <a:cs typeface="Arial" panose="020B0604020202020204" pitchFamily="34" charset="0"/>
              </a:rPr>
              <a:t>Finding 3:	Data breaches can have severe negative firm-value effects on focal firms and, to a lesser degree, rival firms (Kashmiri et al. 2017, JAMS; Martin and Murphy 2017, JAMS; Martin et al. 2017, JM)</a:t>
            </a:r>
            <a:r>
              <a:rPr lang="de-DE"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5164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 4">
            <a:extLst>
              <a:ext uri="{FF2B5EF4-FFF2-40B4-BE49-F238E27FC236}">
                <a16:creationId xmlns:a16="http://schemas.microsoft.com/office/drawing/2014/main" id="{E3F48E90-78D0-F942-ADBA-317E16A88BA5}"/>
              </a:ext>
            </a:extLst>
          </p:cNvPr>
          <p:cNvPicPr>
            <a:picLocks noChangeAspect="1"/>
          </p:cNvPicPr>
          <p:nvPr/>
        </p:nvPicPr>
        <p:blipFill>
          <a:blip r:embed="rId3">
            <a:alphaModFix amt="60000"/>
          </a:blip>
          <a:stretch>
            <a:fillRect/>
          </a:stretch>
        </p:blipFill>
        <p:spPr>
          <a:xfrm>
            <a:off x="4463090" y="3351048"/>
            <a:ext cx="3265820" cy="1509143"/>
          </a:xfrm>
          <a:prstGeom prst="rect">
            <a:avLst/>
          </a:prstGeom>
        </p:spPr>
      </p:pic>
      <p:sp>
        <p:nvSpPr>
          <p:cNvPr id="2" name="Titel 1"/>
          <p:cNvSpPr>
            <a:spLocks noGrp="1"/>
          </p:cNvSpPr>
          <p:nvPr>
            <p:ph type="title"/>
          </p:nvPr>
        </p:nvSpPr>
        <p:spPr>
          <a:xfrm>
            <a:off x="745734" y="126000"/>
            <a:ext cx="10515600" cy="1325563"/>
          </a:xfrm>
        </p:spPr>
        <p:txBody>
          <a:bodyPr anchor="t">
            <a:normAutofit/>
          </a:bodyPr>
          <a:lstStyle/>
          <a:p>
            <a:r>
              <a:rPr lang="en-US" sz="2400" b="1" dirty="0"/>
              <a:t>Generalizable results</a:t>
            </a:r>
          </a:p>
        </p:txBody>
      </p:sp>
      <p:sp>
        <p:nvSpPr>
          <p:cNvPr id="9" name="Foliennummernplatzhalter 8">
            <a:extLst>
              <a:ext uri="{FF2B5EF4-FFF2-40B4-BE49-F238E27FC236}">
                <a16:creationId xmlns:a16="http://schemas.microsoft.com/office/drawing/2014/main" id="{55958E70-8482-6046-9114-B4498A9B38C5}"/>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25</a:t>
            </a:fld>
            <a:endParaRPr lang="en-US">
              <a:solidFill>
                <a:schemeClr val="bg1"/>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73280B49-E715-2948-B2CB-500D3DA6F2A2}"/>
              </a:ext>
            </a:extLst>
          </p:cNvPr>
          <p:cNvSpPr txBox="1"/>
          <p:nvPr/>
        </p:nvSpPr>
        <p:spPr>
          <a:xfrm>
            <a:off x="745734" y="863458"/>
            <a:ext cx="7576450" cy="461665"/>
          </a:xfrm>
          <a:prstGeom prst="rect">
            <a:avLst/>
          </a:prstGeom>
          <a:noFill/>
        </p:spPr>
        <p:txBody>
          <a:bodyPr wrap="square" lIns="90000" rtlCol="0" anchor="b">
            <a:spAutoFit/>
          </a:bodyPr>
          <a:lstStyle/>
          <a:p>
            <a:r>
              <a:rPr lang="en-US" sz="2400" b="1" dirty="0">
                <a:solidFill>
                  <a:srgbClr val="000000"/>
                </a:solidFill>
                <a:latin typeface="Arial"/>
                <a:cs typeface="Arial"/>
              </a:rPr>
              <a:t>Tradeoff between doing good and doing well</a:t>
            </a:r>
          </a:p>
        </p:txBody>
      </p:sp>
      <p:cxnSp>
        <p:nvCxnSpPr>
          <p:cNvPr id="11" name="Gerade Verbindung 10">
            <a:extLst>
              <a:ext uri="{FF2B5EF4-FFF2-40B4-BE49-F238E27FC236}">
                <a16:creationId xmlns:a16="http://schemas.microsoft.com/office/drawing/2014/main" id="{ED4AF727-04F9-344F-94CF-FA2E98B426D1}"/>
              </a:ext>
            </a:extLst>
          </p:cNvPr>
          <p:cNvCxnSpPr>
            <a:cxnSpLocks/>
          </p:cNvCxnSpPr>
          <p:nvPr/>
        </p:nvCxnSpPr>
        <p:spPr>
          <a:xfrm>
            <a:off x="803274" y="1944254"/>
            <a:ext cx="10585450"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2" name="Rechteck 41">
            <a:extLst>
              <a:ext uri="{FF2B5EF4-FFF2-40B4-BE49-F238E27FC236}">
                <a16:creationId xmlns:a16="http://schemas.microsoft.com/office/drawing/2014/main" id="{8148117A-0D35-8546-9CFE-CFC1973D4EAD}"/>
              </a:ext>
            </a:extLst>
          </p:cNvPr>
          <p:cNvSpPr/>
          <p:nvPr/>
        </p:nvSpPr>
        <p:spPr>
          <a:xfrm>
            <a:off x="632370" y="1944254"/>
            <a:ext cx="11397302" cy="4401205"/>
          </a:xfrm>
          <a:prstGeom prst="rect">
            <a:avLst/>
          </a:prstGeom>
          <a:solidFill>
            <a:schemeClr val="bg1">
              <a:alpha val="90000"/>
            </a:schemeClr>
          </a:solidFill>
        </p:spPr>
        <p:txBody>
          <a:bodyPr wrap="square">
            <a:spAutoFit/>
          </a:bodyPr>
          <a:lstStyle/>
          <a:p>
            <a:pPr marL="1335088" lvl="1" indent="-1328738">
              <a:spcAft>
                <a:spcPts val="600"/>
              </a:spcAft>
              <a:defRPr/>
            </a:pPr>
            <a:r>
              <a:rPr lang="en-US" sz="2000" dirty="0">
                <a:latin typeface="Arial" panose="020B0604020202020204" pitchFamily="34" charset="0"/>
                <a:cs typeface="Arial" panose="020B0604020202020204" pitchFamily="34" charset="0"/>
              </a:rPr>
              <a:t>Finding 4:	In general, positive changes for the customer stakeholder group in terms of higher customer satisfaction are associated with positive shareholder effects (</a:t>
            </a:r>
            <a:r>
              <a:rPr lang="en-US" sz="2000" dirty="0" err="1">
                <a:latin typeface="Arial" panose="020B0604020202020204" pitchFamily="34" charset="0"/>
                <a:cs typeface="Arial" panose="020B0604020202020204" pitchFamily="34" charset="0"/>
              </a:rPr>
              <a:t>Colicev</a:t>
            </a:r>
            <a:r>
              <a:rPr lang="en-US" sz="2000" dirty="0">
                <a:latin typeface="Arial" panose="020B0604020202020204" pitchFamily="34" charset="0"/>
                <a:cs typeface="Arial" panose="020B0604020202020204" pitchFamily="34" charset="0"/>
              </a:rPr>
              <a:t> et al. 2018, </a:t>
            </a:r>
            <a:r>
              <a:rPr lang="en-US" sz="2000" i="1" dirty="0">
                <a:latin typeface="Arial" panose="020B0604020202020204" pitchFamily="34" charset="0"/>
                <a:cs typeface="Arial" panose="020B0604020202020204" pitchFamily="34" charset="0"/>
              </a:rPr>
              <a:t>JM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Fornell</a:t>
            </a:r>
            <a:r>
              <a:rPr lang="en-US" sz="2000" dirty="0">
                <a:latin typeface="Arial" panose="020B0604020202020204" pitchFamily="34" charset="0"/>
                <a:cs typeface="Arial" panose="020B0604020202020204" pitchFamily="34" charset="0"/>
              </a:rPr>
              <a:t> et al. 2016, </a:t>
            </a:r>
            <a:r>
              <a:rPr lang="en-US" sz="2000" i="1" dirty="0">
                <a:latin typeface="Arial" panose="020B0604020202020204" pitchFamily="34" charset="0"/>
                <a:cs typeface="Arial" panose="020B0604020202020204" pitchFamily="34" charset="0"/>
              </a:rPr>
              <a:t>JM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Larivière</a:t>
            </a:r>
            <a:r>
              <a:rPr lang="en-US" sz="2000" dirty="0">
                <a:latin typeface="Arial" panose="020B0604020202020204" pitchFamily="34" charset="0"/>
                <a:cs typeface="Arial" panose="020B0604020202020204" pitchFamily="34" charset="0"/>
              </a:rPr>
              <a:t> et al. 2016, </a:t>
            </a:r>
            <a:r>
              <a:rPr lang="en-US" sz="2000" i="1" dirty="0">
                <a:latin typeface="Arial" panose="020B0604020202020204" pitchFamily="34" charset="0"/>
                <a:cs typeface="Arial" panose="020B0604020202020204" pitchFamily="34" charset="0"/>
              </a:rPr>
              <a:t>JMR</a:t>
            </a:r>
            <a:r>
              <a:rPr lang="en-US" sz="2000" dirty="0">
                <a:latin typeface="Arial" panose="020B0604020202020204" pitchFamily="34" charset="0"/>
                <a:cs typeface="Arial" panose="020B0604020202020204" pitchFamily="34" charset="0"/>
              </a:rPr>
              <a:t>)</a:t>
            </a:r>
          </a:p>
          <a:p>
            <a:pPr marL="1201738" lvl="1" indent="-1195388">
              <a:spcAft>
                <a:spcPts val="600"/>
              </a:spcAft>
              <a:defRPr/>
            </a:pPr>
            <a:endParaRPr lang="en-US" sz="2000" dirty="0">
              <a:latin typeface="Arial" panose="020B0604020202020204" pitchFamily="34" charset="0"/>
              <a:cs typeface="Arial" panose="020B0604020202020204" pitchFamily="34" charset="0"/>
            </a:endParaRPr>
          </a:p>
          <a:p>
            <a:pPr marL="1335088" lvl="1" indent="-1328738">
              <a:spcAft>
                <a:spcPts val="600"/>
              </a:spcAft>
              <a:defRPr/>
            </a:pPr>
            <a:r>
              <a:rPr lang="en-US" sz="2000" dirty="0">
                <a:latin typeface="Arial" panose="020B0604020202020204" pitchFamily="34" charset="0"/>
                <a:cs typeface="Arial" panose="020B0604020202020204" pitchFamily="34" charset="0"/>
              </a:rPr>
              <a:t>Finding 5:	Preliminary evidence suggests that employee satisfaction has a positive effect on firm value and a positive interaction with a firm’s brand and customer activities (Edmans 2011, </a:t>
            </a:r>
            <a:r>
              <a:rPr lang="en-US" sz="2000" i="1" dirty="0">
                <a:latin typeface="Arial" panose="020B0604020202020204" pitchFamily="34" charset="0"/>
                <a:cs typeface="Arial" panose="020B0604020202020204" pitchFamily="34" charset="0"/>
              </a:rPr>
              <a:t>JFE</a:t>
            </a:r>
            <a:r>
              <a:rPr lang="en-US" sz="2000" dirty="0">
                <a:latin typeface="Arial" panose="020B0604020202020204" pitchFamily="34" charset="0"/>
                <a:cs typeface="Arial" panose="020B0604020202020204" pitchFamily="34" charset="0"/>
              </a:rPr>
              <a:t>, Green et al. 2019, </a:t>
            </a:r>
            <a:r>
              <a:rPr lang="en-US" sz="2000" i="1" dirty="0">
                <a:latin typeface="Arial" panose="020B0604020202020204" pitchFamily="34" charset="0"/>
                <a:cs typeface="Arial" panose="020B0604020202020204" pitchFamily="34" charset="0"/>
              </a:rPr>
              <a:t>JFE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Vomberg</a:t>
            </a:r>
            <a:r>
              <a:rPr lang="en-US" sz="2000" dirty="0">
                <a:latin typeface="Arial" panose="020B0604020202020204" pitchFamily="34" charset="0"/>
                <a:cs typeface="Arial" panose="020B0604020202020204" pitchFamily="34" charset="0"/>
              </a:rPr>
              <a:t> et al. 2015, </a:t>
            </a:r>
            <a:r>
              <a:rPr lang="en-US" sz="2000" i="1" dirty="0">
                <a:latin typeface="Arial" panose="020B0604020202020204" pitchFamily="34" charset="0"/>
                <a:cs typeface="Arial" panose="020B0604020202020204" pitchFamily="34" charset="0"/>
              </a:rPr>
              <a:t>SMJ</a:t>
            </a:r>
            <a:r>
              <a:rPr lang="en-US" sz="2000" dirty="0">
                <a:latin typeface="Arial" panose="020B0604020202020204" pitchFamily="34" charset="0"/>
                <a:cs typeface="Arial" panose="020B0604020202020204" pitchFamily="34" charset="0"/>
              </a:rPr>
              <a:t>)</a:t>
            </a:r>
            <a:endParaRPr lang="de-DE" sz="2000" dirty="0">
              <a:latin typeface="Arial" panose="020B0604020202020204" pitchFamily="34" charset="0"/>
              <a:cs typeface="Arial" panose="020B0604020202020204" pitchFamily="34" charset="0"/>
            </a:endParaRPr>
          </a:p>
          <a:p>
            <a:pPr marL="1201738" lvl="1" indent="-1195388">
              <a:spcAft>
                <a:spcPts val="600"/>
              </a:spcAft>
              <a:defRPr/>
            </a:pPr>
            <a:endParaRPr lang="de-DE" sz="2000" dirty="0">
              <a:latin typeface="Arial" panose="020B0604020202020204" pitchFamily="34" charset="0"/>
              <a:cs typeface="Arial" panose="020B0604020202020204" pitchFamily="34" charset="0"/>
            </a:endParaRPr>
          </a:p>
          <a:p>
            <a:pPr marL="1335088" lvl="1" indent="-1328738">
              <a:spcAft>
                <a:spcPts val="600"/>
              </a:spcAft>
              <a:defRPr/>
            </a:pPr>
            <a:r>
              <a:rPr lang="en-US" sz="2000" dirty="0">
                <a:latin typeface="Arial" panose="020B0604020202020204" pitchFamily="34" charset="0"/>
                <a:cs typeface="Arial" panose="020B0604020202020204" pitchFamily="34" charset="0"/>
              </a:rPr>
              <a:t>Finding 6:	Evidence of the shareholder-value effect of investing in CSR is highly mixed and contingent on a firm’s marketing and corporate social irresponsibility (CSI) activities, as well as other firms’ CSR behavior in the value chain (Dai et al. 2020, </a:t>
            </a:r>
            <a:r>
              <a:rPr lang="en-US" sz="2000" i="1" dirty="0">
                <a:latin typeface="Arial" panose="020B0604020202020204" pitchFamily="34" charset="0"/>
                <a:cs typeface="Arial" panose="020B0604020202020204" pitchFamily="34" charset="0"/>
              </a:rPr>
              <a:t>JFE</a:t>
            </a:r>
            <a:r>
              <a:rPr lang="en-US" sz="2000" dirty="0">
                <a:latin typeface="Arial" panose="020B0604020202020204" pitchFamily="34" charset="0"/>
                <a:cs typeface="Arial" panose="020B0604020202020204" pitchFamily="34" charset="0"/>
              </a:rPr>
              <a:t>, Kang et al. 2016, </a:t>
            </a:r>
            <a:r>
              <a:rPr lang="en-US" sz="2000" i="1" dirty="0">
                <a:latin typeface="Arial" panose="020B0604020202020204" pitchFamily="34" charset="0"/>
                <a:cs typeface="Arial" panose="020B0604020202020204" pitchFamily="34" charset="0"/>
              </a:rPr>
              <a:t>JM</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Manchiraju</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Rajgopal</a:t>
            </a:r>
            <a:r>
              <a:rPr lang="en-US" sz="2000" dirty="0">
                <a:latin typeface="Arial" panose="020B0604020202020204" pitchFamily="34" charset="0"/>
                <a:cs typeface="Arial" panose="020B0604020202020204" pitchFamily="34" charset="0"/>
              </a:rPr>
              <a:t>  2017, </a:t>
            </a:r>
            <a:r>
              <a:rPr lang="en-US" sz="2000" i="1" dirty="0">
                <a:latin typeface="Arial" panose="020B0604020202020204" pitchFamily="34" charset="0"/>
                <a:cs typeface="Arial" panose="020B0604020202020204" pitchFamily="34" charset="0"/>
              </a:rPr>
              <a:t>JAR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Servaes</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Tamajo</a:t>
            </a:r>
            <a:r>
              <a:rPr lang="en-US" sz="2000" dirty="0">
                <a:latin typeface="Arial" panose="020B0604020202020204" pitchFamily="34" charset="0"/>
                <a:cs typeface="Arial" panose="020B0604020202020204" pitchFamily="34" charset="0"/>
              </a:rPr>
              <a:t> 2013, </a:t>
            </a:r>
            <a:r>
              <a:rPr lang="en-US" sz="2000" i="1" dirty="0" err="1">
                <a:latin typeface="Arial" panose="020B0604020202020204" pitchFamily="34" charset="0"/>
                <a:cs typeface="Arial" panose="020B0604020202020204" pitchFamily="34" charset="0"/>
              </a:rPr>
              <a:t>ManSci</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Woodroof et al. 2019, </a:t>
            </a:r>
            <a:r>
              <a:rPr lang="en-US" sz="2000" i="1" dirty="0">
                <a:latin typeface="Arial" panose="020B0604020202020204" pitchFamily="34" charset="0"/>
                <a:cs typeface="Arial" panose="020B0604020202020204" pitchFamily="34" charset="0"/>
              </a:rPr>
              <a:t>JAMS</a:t>
            </a:r>
            <a:r>
              <a:rPr lang="en-US" sz="2000" dirty="0">
                <a:latin typeface="Arial" panose="020B0604020202020204" pitchFamily="34" charset="0"/>
                <a:cs typeface="Arial" panose="020B0604020202020204" pitchFamily="34" charset="0"/>
              </a:rPr>
              <a:t>)</a:t>
            </a:r>
            <a:r>
              <a:rPr lang="de-DE"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29211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26</a:t>
            </a:fld>
            <a:endParaRPr lang="en-US"/>
          </a:p>
        </p:txBody>
      </p:sp>
      <p:pic>
        <p:nvPicPr>
          <p:cNvPr id="3" name="Picture 2">
            <a:extLst>
              <a:ext uri="{FF2B5EF4-FFF2-40B4-BE49-F238E27FC236}">
                <a16:creationId xmlns:a16="http://schemas.microsoft.com/office/drawing/2014/main" id="{495932F8-2203-4C5E-8FD6-B318561168E0}"/>
              </a:ext>
            </a:extLst>
          </p:cNvPr>
          <p:cNvPicPr>
            <a:picLocks noChangeAspect="1"/>
          </p:cNvPicPr>
          <p:nvPr/>
        </p:nvPicPr>
        <p:blipFill>
          <a:blip r:embed="rId2"/>
          <a:stretch>
            <a:fillRect/>
          </a:stretch>
        </p:blipFill>
        <p:spPr>
          <a:xfrm>
            <a:off x="1330960" y="156845"/>
            <a:ext cx="8686799" cy="6858000"/>
          </a:xfrm>
          <a:prstGeom prst="rect">
            <a:avLst/>
          </a:prstGeom>
          <a:solidFill>
            <a:schemeClr val="accent1">
              <a:lumMod val="20000"/>
              <a:lumOff val="80000"/>
            </a:schemeClr>
          </a:solidFill>
          <a:ln>
            <a:solidFill>
              <a:schemeClr val="bg1"/>
            </a:solidFill>
          </a:ln>
        </p:spPr>
      </p:pic>
    </p:spTree>
    <p:extLst>
      <p:ext uri="{BB962C8B-B14F-4D97-AF65-F5344CB8AC3E}">
        <p14:creationId xmlns:p14="http://schemas.microsoft.com/office/powerpoint/2010/main" val="368419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liennummernplatzhalter 8">
            <a:extLst>
              <a:ext uri="{FF2B5EF4-FFF2-40B4-BE49-F238E27FC236}">
                <a16:creationId xmlns:a16="http://schemas.microsoft.com/office/drawing/2014/main" id="{8C1355BC-5BFE-B246-B240-B50C550BE702}"/>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2</a:t>
            </a:fld>
            <a:endParaRPr lang="en-US">
              <a:solidFill>
                <a:schemeClr val="bg1"/>
              </a:solidFill>
              <a:latin typeface="Arial" panose="020B0604020202020204" pitchFamily="34" charset="0"/>
              <a:cs typeface="Arial" panose="020B0604020202020204" pitchFamily="34" charset="0"/>
            </a:endParaRPr>
          </a:p>
        </p:txBody>
      </p:sp>
      <p:sp>
        <p:nvSpPr>
          <p:cNvPr id="15" name="Textfeld 14">
            <a:extLst>
              <a:ext uri="{FF2B5EF4-FFF2-40B4-BE49-F238E27FC236}">
                <a16:creationId xmlns:a16="http://schemas.microsoft.com/office/drawing/2014/main" id="{E00F2DFB-1562-8842-AE44-671D4D42F50B}"/>
              </a:ext>
            </a:extLst>
          </p:cNvPr>
          <p:cNvSpPr txBox="1"/>
          <p:nvPr/>
        </p:nvSpPr>
        <p:spPr>
          <a:xfrm>
            <a:off x="7177414" y="6554244"/>
            <a:ext cx="184731" cy="369332"/>
          </a:xfrm>
          <a:prstGeom prst="rect">
            <a:avLst/>
          </a:prstGeom>
          <a:noFill/>
        </p:spPr>
        <p:txBody>
          <a:bodyPr wrap="none" rtlCol="0">
            <a:spAutoFit/>
          </a:bodyPr>
          <a:lstStyle/>
          <a:p>
            <a:endParaRPr lang="de-DE"/>
          </a:p>
        </p:txBody>
      </p:sp>
      <p:sp>
        <p:nvSpPr>
          <p:cNvPr id="13" name="Titel 1">
            <a:extLst>
              <a:ext uri="{FF2B5EF4-FFF2-40B4-BE49-F238E27FC236}">
                <a16:creationId xmlns:a16="http://schemas.microsoft.com/office/drawing/2014/main" id="{A59885DF-3317-2F49-9E3E-FF1539A38C1D}"/>
              </a:ext>
            </a:extLst>
          </p:cNvPr>
          <p:cNvSpPr>
            <a:spLocks noGrp="1"/>
          </p:cNvSpPr>
          <p:nvPr>
            <p:ph type="title"/>
          </p:nvPr>
        </p:nvSpPr>
        <p:spPr>
          <a:xfrm>
            <a:off x="727587" y="126000"/>
            <a:ext cx="10733824" cy="1325563"/>
          </a:xfrm>
        </p:spPr>
        <p:txBody>
          <a:bodyPr anchor="t">
            <a:noAutofit/>
          </a:bodyPr>
          <a:lstStyle/>
          <a:p>
            <a:r>
              <a:rPr lang="en-US" sz="2400" b="1" dirty="0">
                <a:solidFill>
                  <a:srgbClr val="000000"/>
                </a:solidFill>
                <a:latin typeface="Arial"/>
                <a:ea typeface="ＭＳ Ｐゴシック" charset="0"/>
                <a:cs typeface="Arial"/>
              </a:rPr>
              <a:t>The need for an updated “marketing–finance interface” review article (3): </a:t>
            </a:r>
            <a:br>
              <a:rPr lang="en-US" sz="2400" b="1" dirty="0">
                <a:solidFill>
                  <a:srgbClr val="000000"/>
                </a:solidFill>
                <a:latin typeface="Arial"/>
                <a:ea typeface="ＭＳ Ｐゴシック" charset="0"/>
                <a:cs typeface="Arial"/>
              </a:rPr>
            </a:br>
            <a:r>
              <a:rPr lang="en-US" sz="2400" b="1" dirty="0">
                <a:solidFill>
                  <a:srgbClr val="000000"/>
                </a:solidFill>
                <a:latin typeface="Arial"/>
                <a:ea typeface="ＭＳ Ｐゴシック" charset="0"/>
                <a:cs typeface="Arial"/>
              </a:rPr>
              <a:t>A new business and marketing landscape</a:t>
            </a:r>
            <a:br>
              <a:rPr lang="en-US" sz="2400" b="1" dirty="0">
                <a:solidFill>
                  <a:srgbClr val="008000"/>
                </a:solidFill>
                <a:latin typeface="Arial"/>
                <a:ea typeface="ＭＳ Ｐゴシック" charset="0"/>
                <a:cs typeface="Arial"/>
              </a:rPr>
            </a:br>
            <a:endParaRPr lang="en-US" sz="2400" b="1" dirty="0">
              <a:solidFill>
                <a:srgbClr val="008000"/>
              </a:solidFill>
              <a:latin typeface="Arial"/>
              <a:ea typeface="ＭＳ Ｐゴシック" charset="0"/>
              <a:cs typeface="Arial"/>
            </a:endParaRPr>
          </a:p>
        </p:txBody>
      </p:sp>
      <p:pic>
        <p:nvPicPr>
          <p:cNvPr id="12" name="Bild 4">
            <a:extLst>
              <a:ext uri="{FF2B5EF4-FFF2-40B4-BE49-F238E27FC236}">
                <a16:creationId xmlns:a16="http://schemas.microsoft.com/office/drawing/2014/main" id="{04E21323-D680-0E43-9838-E2D351AD1E9A}"/>
              </a:ext>
            </a:extLst>
          </p:cNvPr>
          <p:cNvPicPr>
            <a:picLocks noChangeAspect="1"/>
          </p:cNvPicPr>
          <p:nvPr/>
        </p:nvPicPr>
        <p:blipFill>
          <a:blip r:embed="rId3"/>
          <a:stretch>
            <a:fillRect/>
          </a:stretch>
        </p:blipFill>
        <p:spPr>
          <a:xfrm>
            <a:off x="810493" y="1626586"/>
            <a:ext cx="3265820" cy="1509143"/>
          </a:xfrm>
          <a:prstGeom prst="rect">
            <a:avLst/>
          </a:prstGeom>
        </p:spPr>
      </p:pic>
      <p:sp>
        <p:nvSpPr>
          <p:cNvPr id="14" name="Textfeld 13">
            <a:extLst>
              <a:ext uri="{FF2B5EF4-FFF2-40B4-BE49-F238E27FC236}">
                <a16:creationId xmlns:a16="http://schemas.microsoft.com/office/drawing/2014/main" id="{06B8C321-9C7B-6F47-8700-CB243F7FD5CC}"/>
              </a:ext>
            </a:extLst>
          </p:cNvPr>
          <p:cNvSpPr txBox="1"/>
          <p:nvPr/>
        </p:nvSpPr>
        <p:spPr>
          <a:xfrm>
            <a:off x="6236734" y="2012556"/>
            <a:ext cx="2053767" cy="861774"/>
          </a:xfrm>
          <a:prstGeom prst="rect">
            <a:avLst/>
          </a:prstGeom>
          <a:noFill/>
        </p:spPr>
        <p:txBody>
          <a:bodyPr wrap="none" rtlCol="0">
            <a:spAutoFit/>
          </a:bodyPr>
          <a:lstStyle/>
          <a:p>
            <a:r>
              <a:rPr lang="en-US" sz="2500" b="1">
                <a:latin typeface="Arial"/>
                <a:cs typeface="Arial"/>
              </a:rPr>
              <a:t>Shareholder</a:t>
            </a:r>
          </a:p>
          <a:p>
            <a:r>
              <a:rPr lang="en-US" sz="2500" b="1">
                <a:latin typeface="Arial"/>
                <a:cs typeface="Arial"/>
              </a:rPr>
              <a:t>value</a:t>
            </a:r>
          </a:p>
        </p:txBody>
      </p:sp>
      <p:sp>
        <p:nvSpPr>
          <p:cNvPr id="16" name="Pfeil nach rechts 15">
            <a:extLst>
              <a:ext uri="{FF2B5EF4-FFF2-40B4-BE49-F238E27FC236}">
                <a16:creationId xmlns:a16="http://schemas.microsoft.com/office/drawing/2014/main" id="{28BE4550-C84C-1846-AFD3-979F90ED0D9A}"/>
              </a:ext>
            </a:extLst>
          </p:cNvPr>
          <p:cNvSpPr/>
          <p:nvPr/>
        </p:nvSpPr>
        <p:spPr>
          <a:xfrm>
            <a:off x="8470037" y="2262512"/>
            <a:ext cx="370834" cy="363474"/>
          </a:xfrm>
          <a:prstGeom prst="rightArrow">
            <a:avLst/>
          </a:prstGeom>
          <a:ln w="1905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grpSp>
        <p:nvGrpSpPr>
          <p:cNvPr id="17" name="Gruppierung 7">
            <a:extLst>
              <a:ext uri="{FF2B5EF4-FFF2-40B4-BE49-F238E27FC236}">
                <a16:creationId xmlns:a16="http://schemas.microsoft.com/office/drawing/2014/main" id="{79B89017-EE14-964F-9167-7475B581E534}"/>
              </a:ext>
            </a:extLst>
          </p:cNvPr>
          <p:cNvGrpSpPr/>
          <p:nvPr/>
        </p:nvGrpSpPr>
        <p:grpSpPr>
          <a:xfrm>
            <a:off x="9331752" y="1538290"/>
            <a:ext cx="2056973" cy="1929204"/>
            <a:chOff x="7251806" y="1063198"/>
            <a:chExt cx="2742633" cy="1976111"/>
          </a:xfrm>
        </p:grpSpPr>
        <p:sp>
          <p:nvSpPr>
            <p:cNvPr id="18" name="Textfeld 17">
              <a:extLst>
                <a:ext uri="{FF2B5EF4-FFF2-40B4-BE49-F238E27FC236}">
                  <a16:creationId xmlns:a16="http://schemas.microsoft.com/office/drawing/2014/main" id="{F75E5C8A-3BE3-094D-AE70-10DF5645EBA9}"/>
                </a:ext>
              </a:extLst>
            </p:cNvPr>
            <p:cNvSpPr txBox="1"/>
            <p:nvPr/>
          </p:nvSpPr>
          <p:spPr>
            <a:xfrm>
              <a:off x="7251806" y="2546866"/>
              <a:ext cx="2742633" cy="492443"/>
            </a:xfrm>
            <a:prstGeom prst="rect">
              <a:avLst/>
            </a:prstGeom>
            <a:noFill/>
          </p:spPr>
          <p:txBody>
            <a:bodyPr wrap="none" rtlCol="0">
              <a:spAutoFit/>
            </a:bodyPr>
            <a:lstStyle/>
            <a:p>
              <a:r>
                <a:rPr lang="en-US">
                  <a:latin typeface="Arial"/>
                  <a:cs typeface="Arial"/>
                </a:rPr>
                <a:t>Shareholder value</a:t>
              </a:r>
            </a:p>
          </p:txBody>
        </p:sp>
        <p:sp>
          <p:nvSpPr>
            <p:cNvPr id="19" name="Textfeld 18">
              <a:extLst>
                <a:ext uri="{FF2B5EF4-FFF2-40B4-BE49-F238E27FC236}">
                  <a16:creationId xmlns:a16="http://schemas.microsoft.com/office/drawing/2014/main" id="{9A3B48E8-0277-AD42-BF8C-C793F3EF4863}"/>
                </a:ext>
              </a:extLst>
            </p:cNvPr>
            <p:cNvSpPr txBox="1"/>
            <p:nvPr/>
          </p:nvSpPr>
          <p:spPr>
            <a:xfrm>
              <a:off x="7251806" y="1063198"/>
              <a:ext cx="2400659" cy="492443"/>
            </a:xfrm>
            <a:prstGeom prst="rect">
              <a:avLst/>
            </a:prstGeom>
            <a:noFill/>
          </p:spPr>
          <p:txBody>
            <a:bodyPr wrap="none" rtlCol="0">
              <a:spAutoFit/>
            </a:bodyPr>
            <a:lstStyle/>
            <a:p>
              <a:r>
                <a:rPr lang="en-US">
                  <a:latin typeface="Arial"/>
                  <a:cs typeface="Arial"/>
                </a:rPr>
                <a:t>Customer value</a:t>
              </a:r>
            </a:p>
          </p:txBody>
        </p:sp>
        <p:sp>
          <p:nvSpPr>
            <p:cNvPr id="20" name="Textfeld 19">
              <a:extLst>
                <a:ext uri="{FF2B5EF4-FFF2-40B4-BE49-F238E27FC236}">
                  <a16:creationId xmlns:a16="http://schemas.microsoft.com/office/drawing/2014/main" id="{5F6BCFA8-149A-D646-9E28-A7F866772E25}"/>
                </a:ext>
              </a:extLst>
            </p:cNvPr>
            <p:cNvSpPr txBox="1"/>
            <p:nvPr/>
          </p:nvSpPr>
          <p:spPr>
            <a:xfrm>
              <a:off x="7251806" y="1434116"/>
              <a:ext cx="2434857" cy="492443"/>
            </a:xfrm>
            <a:prstGeom prst="rect">
              <a:avLst/>
            </a:prstGeom>
            <a:noFill/>
          </p:spPr>
          <p:txBody>
            <a:bodyPr wrap="none" rtlCol="0">
              <a:spAutoFit/>
            </a:bodyPr>
            <a:lstStyle/>
            <a:p>
              <a:r>
                <a:rPr lang="en-US">
                  <a:latin typeface="Arial"/>
                  <a:cs typeface="Arial"/>
                </a:rPr>
                <a:t>Employee value</a:t>
              </a:r>
            </a:p>
          </p:txBody>
        </p:sp>
        <p:sp>
          <p:nvSpPr>
            <p:cNvPr id="21" name="Textfeld 20">
              <a:extLst>
                <a:ext uri="{FF2B5EF4-FFF2-40B4-BE49-F238E27FC236}">
                  <a16:creationId xmlns:a16="http://schemas.microsoft.com/office/drawing/2014/main" id="{CC888BDB-E35A-6346-9F46-FD23FD2243A9}"/>
                </a:ext>
              </a:extLst>
            </p:cNvPr>
            <p:cNvSpPr txBox="1"/>
            <p:nvPr/>
          </p:nvSpPr>
          <p:spPr>
            <a:xfrm>
              <a:off x="7251806" y="1805029"/>
              <a:ext cx="2195475" cy="492443"/>
            </a:xfrm>
            <a:prstGeom prst="rect">
              <a:avLst/>
            </a:prstGeom>
            <a:noFill/>
          </p:spPr>
          <p:txBody>
            <a:bodyPr wrap="none" rtlCol="0">
              <a:spAutoFit/>
            </a:bodyPr>
            <a:lstStyle/>
            <a:p>
              <a:r>
                <a:rPr lang="en-US">
                  <a:latin typeface="Arial"/>
                  <a:cs typeface="Arial"/>
                </a:rPr>
                <a:t>Supplier value</a:t>
              </a:r>
            </a:p>
          </p:txBody>
        </p:sp>
        <p:sp>
          <p:nvSpPr>
            <p:cNvPr id="22" name="Textfeld 21">
              <a:extLst>
                <a:ext uri="{FF2B5EF4-FFF2-40B4-BE49-F238E27FC236}">
                  <a16:creationId xmlns:a16="http://schemas.microsoft.com/office/drawing/2014/main" id="{ED924842-6329-9A42-9892-FFECCB19E353}"/>
                </a:ext>
              </a:extLst>
            </p:cNvPr>
            <p:cNvSpPr txBox="1"/>
            <p:nvPr/>
          </p:nvSpPr>
          <p:spPr>
            <a:xfrm>
              <a:off x="7251806" y="2175948"/>
              <a:ext cx="2622942" cy="492443"/>
            </a:xfrm>
            <a:prstGeom prst="rect">
              <a:avLst/>
            </a:prstGeom>
            <a:noFill/>
          </p:spPr>
          <p:txBody>
            <a:bodyPr wrap="none" rtlCol="0">
              <a:spAutoFit/>
            </a:bodyPr>
            <a:lstStyle/>
            <a:p>
              <a:r>
                <a:rPr lang="en-US">
                  <a:latin typeface="Arial"/>
                  <a:cs typeface="Arial"/>
                </a:rPr>
                <a:t>Community value</a:t>
              </a:r>
            </a:p>
          </p:txBody>
        </p:sp>
      </p:grpSp>
      <p:pic>
        <p:nvPicPr>
          <p:cNvPr id="23" name="Bild 8">
            <a:extLst>
              <a:ext uri="{FF2B5EF4-FFF2-40B4-BE49-F238E27FC236}">
                <a16:creationId xmlns:a16="http://schemas.microsoft.com/office/drawing/2014/main" id="{C0420C2C-2E00-9E47-BB12-53B89F1D4E52}"/>
              </a:ext>
            </a:extLst>
          </p:cNvPr>
          <p:cNvPicPr>
            <a:picLocks noChangeAspect="1"/>
          </p:cNvPicPr>
          <p:nvPr/>
        </p:nvPicPr>
        <p:blipFill>
          <a:blip r:embed="rId4"/>
          <a:stretch>
            <a:fillRect/>
          </a:stretch>
        </p:blipFill>
        <p:spPr>
          <a:xfrm>
            <a:off x="803275" y="3329618"/>
            <a:ext cx="1392793" cy="1392793"/>
          </a:xfrm>
          <a:prstGeom prst="rect">
            <a:avLst/>
          </a:prstGeom>
        </p:spPr>
      </p:pic>
      <p:sp>
        <p:nvSpPr>
          <p:cNvPr id="24" name="Textfeld 23">
            <a:extLst>
              <a:ext uri="{FF2B5EF4-FFF2-40B4-BE49-F238E27FC236}">
                <a16:creationId xmlns:a16="http://schemas.microsoft.com/office/drawing/2014/main" id="{2437809B-087B-B944-99D9-1328BE1117DD}"/>
              </a:ext>
            </a:extLst>
          </p:cNvPr>
          <p:cNvSpPr txBox="1"/>
          <p:nvPr/>
        </p:nvSpPr>
        <p:spPr>
          <a:xfrm>
            <a:off x="2374259" y="3608003"/>
            <a:ext cx="9014466" cy="923330"/>
          </a:xfrm>
          <a:prstGeom prst="rect">
            <a:avLst/>
          </a:prstGeom>
          <a:noFill/>
        </p:spPr>
        <p:txBody>
          <a:bodyPr wrap="square" rtlCol="0">
            <a:spAutoFit/>
          </a:bodyPr>
          <a:lstStyle/>
          <a:p>
            <a:r>
              <a:rPr lang="en-US">
                <a:latin typeface="Arial"/>
                <a:cs typeface="Arial"/>
              </a:rPr>
              <a:t>“A company cannot achieve long-term profits without embracing purpose and considering the needs of a broad range of stakeholders.”</a:t>
            </a:r>
          </a:p>
          <a:p>
            <a:r>
              <a:rPr lang="en-US">
                <a:latin typeface="Arial"/>
                <a:cs typeface="Arial"/>
              </a:rPr>
              <a:t>(Larry Fink, CEO of BlackRock)</a:t>
            </a:r>
          </a:p>
        </p:txBody>
      </p:sp>
      <p:pic>
        <p:nvPicPr>
          <p:cNvPr id="25" name="Bild 11">
            <a:extLst>
              <a:ext uri="{FF2B5EF4-FFF2-40B4-BE49-F238E27FC236}">
                <a16:creationId xmlns:a16="http://schemas.microsoft.com/office/drawing/2014/main" id="{68AB5211-2976-BC47-BA24-0AE6CD83D00F}"/>
              </a:ext>
            </a:extLst>
          </p:cNvPr>
          <p:cNvPicPr>
            <a:picLocks noChangeAspect="1"/>
          </p:cNvPicPr>
          <p:nvPr/>
        </p:nvPicPr>
        <p:blipFill>
          <a:blip r:embed="rId5"/>
          <a:stretch>
            <a:fillRect/>
          </a:stretch>
        </p:blipFill>
        <p:spPr>
          <a:xfrm>
            <a:off x="810493" y="5012353"/>
            <a:ext cx="1920000" cy="1440000"/>
          </a:xfrm>
          <a:prstGeom prst="rect">
            <a:avLst/>
          </a:prstGeom>
        </p:spPr>
      </p:pic>
      <p:pic>
        <p:nvPicPr>
          <p:cNvPr id="26" name="Bild 22">
            <a:extLst>
              <a:ext uri="{FF2B5EF4-FFF2-40B4-BE49-F238E27FC236}">
                <a16:creationId xmlns:a16="http://schemas.microsoft.com/office/drawing/2014/main" id="{DB3D8C42-F279-724A-970B-B61B051A3B26}"/>
              </a:ext>
            </a:extLst>
          </p:cNvPr>
          <p:cNvPicPr>
            <a:picLocks noChangeAspect="1"/>
          </p:cNvPicPr>
          <p:nvPr/>
        </p:nvPicPr>
        <p:blipFill>
          <a:blip r:embed="rId6"/>
          <a:stretch>
            <a:fillRect/>
          </a:stretch>
        </p:blipFill>
        <p:spPr>
          <a:xfrm>
            <a:off x="4790716" y="5012353"/>
            <a:ext cx="2571429" cy="1440000"/>
          </a:xfrm>
          <a:prstGeom prst="rect">
            <a:avLst/>
          </a:prstGeom>
        </p:spPr>
      </p:pic>
      <p:pic>
        <p:nvPicPr>
          <p:cNvPr id="27" name="Bild 23">
            <a:extLst>
              <a:ext uri="{FF2B5EF4-FFF2-40B4-BE49-F238E27FC236}">
                <a16:creationId xmlns:a16="http://schemas.microsoft.com/office/drawing/2014/main" id="{69C03369-E559-EE4D-8B86-84E77AB974F3}"/>
              </a:ext>
            </a:extLst>
          </p:cNvPr>
          <p:cNvPicPr>
            <a:picLocks noChangeAspect="1"/>
          </p:cNvPicPr>
          <p:nvPr/>
        </p:nvPicPr>
        <p:blipFill>
          <a:blip r:embed="rId7"/>
          <a:stretch>
            <a:fillRect/>
          </a:stretch>
        </p:blipFill>
        <p:spPr>
          <a:xfrm>
            <a:off x="8819219" y="5012353"/>
            <a:ext cx="2560298" cy="1440000"/>
          </a:xfrm>
          <a:prstGeom prst="rect">
            <a:avLst/>
          </a:prstGeom>
        </p:spPr>
      </p:pic>
    </p:spTree>
    <p:extLst>
      <p:ext uri="{BB962C8B-B14F-4D97-AF65-F5344CB8AC3E}">
        <p14:creationId xmlns:p14="http://schemas.microsoft.com/office/powerpoint/2010/main" val="401700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6352E-6E4B-1C4F-B95E-E625D2A7D54F}"/>
              </a:ext>
            </a:extLst>
          </p:cNvPr>
          <p:cNvSpPr>
            <a:spLocks noGrp="1"/>
          </p:cNvSpPr>
          <p:nvPr>
            <p:ph type="title"/>
          </p:nvPr>
        </p:nvSpPr>
        <p:spPr>
          <a:xfrm>
            <a:off x="727587" y="843978"/>
            <a:ext cx="10626213" cy="1325563"/>
          </a:xfrm>
        </p:spPr>
        <p:txBody>
          <a:bodyPr anchor="t">
            <a:normAutofit/>
          </a:bodyPr>
          <a:lstStyle/>
          <a:p>
            <a:r>
              <a:rPr lang="en-US" sz="2400" b="1" dirty="0">
                <a:solidFill>
                  <a:srgbClr val="000000"/>
                </a:solidFill>
                <a:latin typeface="Arial"/>
                <a:cs typeface="Arial"/>
              </a:rPr>
              <a:t>Typical Research Questions</a:t>
            </a:r>
            <a:br>
              <a:rPr lang="en-US" sz="2400" b="1" dirty="0">
                <a:solidFill>
                  <a:srgbClr val="000000"/>
                </a:solidFill>
                <a:latin typeface="Arial"/>
                <a:cs typeface="Arial"/>
              </a:rPr>
            </a:br>
            <a:endParaRPr lang="en-US" sz="2400" b="1" dirty="0"/>
          </a:p>
        </p:txBody>
      </p:sp>
      <p:sp>
        <p:nvSpPr>
          <p:cNvPr id="3" name="Textfeld 2">
            <a:extLst>
              <a:ext uri="{FF2B5EF4-FFF2-40B4-BE49-F238E27FC236}">
                <a16:creationId xmlns:a16="http://schemas.microsoft.com/office/drawing/2014/main" id="{A95666CB-63AB-4640-B840-4D2344523366}"/>
              </a:ext>
            </a:extLst>
          </p:cNvPr>
          <p:cNvSpPr txBox="1"/>
          <p:nvPr/>
        </p:nvSpPr>
        <p:spPr>
          <a:xfrm>
            <a:off x="8617907" y="1027134"/>
            <a:ext cx="184731" cy="369332"/>
          </a:xfrm>
          <a:prstGeom prst="rect">
            <a:avLst/>
          </a:prstGeom>
          <a:noFill/>
        </p:spPr>
        <p:txBody>
          <a:bodyPr wrap="square" rtlCol="0">
            <a:spAutoFit/>
          </a:bodyPr>
          <a:lstStyle/>
          <a:p>
            <a:endParaRPr lang="de-DE"/>
          </a:p>
        </p:txBody>
      </p:sp>
      <p:sp>
        <p:nvSpPr>
          <p:cNvPr id="8" name="Foliennummernplatzhalter 8">
            <a:extLst>
              <a:ext uri="{FF2B5EF4-FFF2-40B4-BE49-F238E27FC236}">
                <a16:creationId xmlns:a16="http://schemas.microsoft.com/office/drawing/2014/main" id="{27CD6E53-8173-9F42-8D13-97E6F37660C8}"/>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3</a:t>
            </a:fld>
            <a:endParaRPr lang="en-US">
              <a:solidFill>
                <a:schemeClr val="bg1"/>
              </a:solidFill>
              <a:latin typeface="Arial" panose="020B0604020202020204" pitchFamily="34" charset="0"/>
              <a:cs typeface="Arial" panose="020B0604020202020204" pitchFamily="34" charset="0"/>
            </a:endParaRPr>
          </a:p>
        </p:txBody>
      </p:sp>
      <p:sp>
        <p:nvSpPr>
          <p:cNvPr id="18" name="Rechteck 17">
            <a:extLst>
              <a:ext uri="{FF2B5EF4-FFF2-40B4-BE49-F238E27FC236}">
                <a16:creationId xmlns:a16="http://schemas.microsoft.com/office/drawing/2014/main" id="{BCCBD1EF-7615-4D40-B698-6121AB5DDB68}"/>
              </a:ext>
            </a:extLst>
          </p:cNvPr>
          <p:cNvSpPr/>
          <p:nvPr/>
        </p:nvSpPr>
        <p:spPr>
          <a:xfrm>
            <a:off x="727587" y="1713441"/>
            <a:ext cx="9950573" cy="3356399"/>
          </a:xfrm>
          <a:prstGeom prst="rect">
            <a:avLst/>
          </a:prstGeom>
          <a:solidFill>
            <a:schemeClr val="bg1">
              <a:alpha val="78000"/>
            </a:schemeClr>
          </a:solidFill>
        </p:spPr>
        <p:txBody>
          <a:bodyPr wrap="square">
            <a:noAutofit/>
          </a:bodyPr>
          <a:lstStyle/>
          <a:p>
            <a:pPr marL="228600" indent="-228600" defTabSz="914400">
              <a:lnSpc>
                <a:spcPct val="90000"/>
              </a:lnSpc>
              <a:spcBef>
                <a:spcPts val="1000"/>
              </a:spcBef>
              <a:buClr>
                <a:srgbClr val="457A93"/>
              </a:buClr>
              <a:buFont typeface="Wingdings" panose="05000000000000000000" pitchFamily="2" charset="2"/>
              <a:buChar char="§"/>
            </a:pPr>
            <a:r>
              <a:rPr lang="en-US" sz="2200" dirty="0">
                <a:latin typeface="Arial" panose="020B0604020202020204" pitchFamily="34" charset="0"/>
                <a:cs typeface="Arial" panose="020B0604020202020204" pitchFamily="34" charset="0"/>
              </a:rPr>
              <a:t>How does the stock market react when companies build brands, launch new products and engage in marketing activities that may not yield immediate cash-flow benefits, but strengthen the long-term viability of the enterprise? </a:t>
            </a:r>
          </a:p>
          <a:p>
            <a:pPr marL="228600" indent="-228600" defTabSz="914400">
              <a:lnSpc>
                <a:spcPct val="90000"/>
              </a:lnSpc>
              <a:spcBef>
                <a:spcPts val="1000"/>
              </a:spcBef>
              <a:buClr>
                <a:srgbClr val="457A93"/>
              </a:buClr>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a:p>
            <a:pPr marL="228600" indent="-228600" defTabSz="914400">
              <a:lnSpc>
                <a:spcPct val="90000"/>
              </a:lnSpc>
              <a:spcBef>
                <a:spcPts val="1000"/>
              </a:spcBef>
              <a:buClr>
                <a:srgbClr val="457A93"/>
              </a:buClr>
              <a:buFont typeface="Wingdings" panose="05000000000000000000" pitchFamily="2" charset="2"/>
              <a:buChar char="§"/>
            </a:pPr>
            <a:r>
              <a:rPr lang="en-US" sz="2200" dirty="0">
                <a:latin typeface="Arial" panose="020B0604020202020204" pitchFamily="34" charset="0"/>
                <a:cs typeface="Arial" panose="020B0604020202020204" pitchFamily="34" charset="0"/>
              </a:rPr>
              <a:t>Are managers influenced by investor behavior, for example, does the recent evolution of stock prices impact the types of marketing activities the firm engages in through a feedback loop?</a:t>
            </a:r>
          </a:p>
          <a:p>
            <a:pPr marL="228600" indent="-228600" defTabSz="914400">
              <a:lnSpc>
                <a:spcPct val="90000"/>
              </a:lnSpc>
              <a:spcBef>
                <a:spcPts val="1000"/>
              </a:spcBef>
              <a:buClr>
                <a:srgbClr val="457A93"/>
              </a:buClr>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a:p>
            <a:pPr marL="228600" indent="-228600" defTabSz="914400">
              <a:lnSpc>
                <a:spcPct val="90000"/>
              </a:lnSpc>
              <a:spcBef>
                <a:spcPts val="1000"/>
              </a:spcBef>
              <a:buClr>
                <a:srgbClr val="457A93"/>
              </a:buClr>
              <a:buFont typeface="Wingdings" panose="05000000000000000000" pitchFamily="2" charset="2"/>
              <a:buChar char="§"/>
            </a:pPr>
            <a:r>
              <a:rPr lang="en-US" sz="2200" dirty="0">
                <a:latin typeface="Arial" panose="020B0604020202020204" pitchFamily="34" charset="0"/>
                <a:cs typeface="Arial" panose="020B0604020202020204" pitchFamily="34" charset="0"/>
              </a:rPr>
              <a:t>These and other questions are of interest to both academic disciplines, but also to their practice communities. </a:t>
            </a:r>
          </a:p>
        </p:txBody>
      </p:sp>
    </p:spTree>
    <p:extLst>
      <p:ext uri="{BB962C8B-B14F-4D97-AF65-F5344CB8AC3E}">
        <p14:creationId xmlns:p14="http://schemas.microsoft.com/office/powerpoint/2010/main" val="608666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49829"/>
            <a:ext cx="10515600" cy="4827134"/>
          </a:xfrm>
        </p:spPr>
        <p:txBody>
          <a:bodyPr>
            <a:normAutofit fontScale="70000" lnSpcReduction="20000"/>
          </a:bodyPr>
          <a:lstStyle/>
          <a:p>
            <a:pPr>
              <a:lnSpc>
                <a:spcPct val="110000"/>
              </a:lnSpc>
            </a:pPr>
            <a:r>
              <a:rPr lang="en-US" dirty="0"/>
              <a:t>Stock price is a recognized consensus metric of a firm’s economic health and, as such, marketers are well served by knowing which of their actions, if any, either lift or depress stock prices. </a:t>
            </a:r>
          </a:p>
          <a:p>
            <a:pPr>
              <a:lnSpc>
                <a:spcPct val="110000"/>
              </a:lnSpc>
            </a:pPr>
            <a:endParaRPr lang="en-US" dirty="0"/>
          </a:p>
          <a:p>
            <a:pPr>
              <a:lnSpc>
                <a:spcPct val="110000"/>
              </a:lnSpc>
            </a:pPr>
            <a:r>
              <a:rPr lang="en-US" dirty="0"/>
              <a:t>In that context, the finance literature on asset pricing relies heavily on the efficient markets’ hypothesis (EMH), which states that all value-relevant information about firms is incorporated immediately and fully in their stock prices. </a:t>
            </a:r>
          </a:p>
          <a:p>
            <a:pPr>
              <a:lnSpc>
                <a:spcPct val="110000"/>
              </a:lnSpc>
            </a:pPr>
            <a:endParaRPr lang="en-US" dirty="0"/>
          </a:p>
          <a:p>
            <a:pPr>
              <a:lnSpc>
                <a:spcPct val="110000"/>
              </a:lnSpc>
            </a:pPr>
            <a:r>
              <a:rPr lang="en-US" dirty="0"/>
              <a:t>The EMH comes in three forms: weak efficiency (only historical information on the firm is incorporated), semi-strong efficiency (historical data plus newly emerged public information) and strong efficiency (semi-strong efficiency plus private information).  </a:t>
            </a:r>
          </a:p>
          <a:p>
            <a:pPr>
              <a:lnSpc>
                <a:spcPct val="110000"/>
              </a:lnSpc>
            </a:pPr>
            <a:endParaRPr lang="en-US" dirty="0"/>
          </a:p>
          <a:p>
            <a:pPr lvl="1">
              <a:lnSpc>
                <a:spcPct val="110000"/>
              </a:lnSpc>
            </a:pPr>
            <a:r>
              <a:rPr lang="en-US" dirty="0"/>
              <a:t>Strong efficiency has been ruled out empirically and, in fact, the use of insider (private) information in stock trading is illegal precisely because it can result in substantial capital gains for the information holder. </a:t>
            </a:r>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4</a:t>
            </a:fld>
            <a:endParaRPr lang="en-US"/>
          </a:p>
        </p:txBody>
      </p:sp>
      <p:sp>
        <p:nvSpPr>
          <p:cNvPr id="6" name="Title 1"/>
          <p:cNvSpPr>
            <a:spLocks noGrp="1"/>
          </p:cNvSpPr>
          <p:nvPr>
            <p:ph type="title"/>
          </p:nvPr>
        </p:nvSpPr>
        <p:spPr>
          <a:xfrm>
            <a:off x="838200" y="201839"/>
            <a:ext cx="10515600" cy="1325563"/>
          </a:xfrm>
        </p:spPr>
        <p:txBody>
          <a:bodyPr>
            <a:normAutofit/>
          </a:bodyPr>
          <a:lstStyle/>
          <a:p>
            <a:r>
              <a:rPr lang="en-US" sz="2800" b="1" dirty="0">
                <a:solidFill>
                  <a:srgbClr val="000000"/>
                </a:solidFill>
                <a:latin typeface="Arial"/>
                <a:ea typeface="ＭＳ Ｐゴシック" charset="0"/>
                <a:cs typeface="Arial"/>
              </a:rPr>
              <a:t>Marketing-Finance Interface</a:t>
            </a:r>
          </a:p>
        </p:txBody>
      </p:sp>
    </p:spTree>
    <p:extLst>
      <p:ext uri="{BB962C8B-B14F-4D97-AF65-F5344CB8AC3E}">
        <p14:creationId xmlns:p14="http://schemas.microsoft.com/office/powerpoint/2010/main" val="530223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374" y="805402"/>
            <a:ext cx="11299466" cy="5770658"/>
          </a:xfrm>
        </p:spPr>
        <p:txBody>
          <a:bodyPr>
            <a:normAutofit fontScale="92500"/>
          </a:bodyPr>
          <a:lstStyle/>
          <a:p>
            <a:pPr>
              <a:lnSpc>
                <a:spcPct val="110000"/>
              </a:lnSpc>
            </a:pPr>
            <a:r>
              <a:rPr lang="en-US" dirty="0"/>
              <a:t>General consensus in the financial community that market efficiency holds somewhere in between its weak and its semi-strong form. </a:t>
            </a:r>
          </a:p>
          <a:p>
            <a:pPr>
              <a:lnSpc>
                <a:spcPct val="110000"/>
              </a:lnSpc>
            </a:pPr>
            <a:r>
              <a:rPr lang="en-US" dirty="0"/>
              <a:t>Herein lies an important connection with the marketing discipline, because marketing almost always involves releasing new and publicly available information.</a:t>
            </a:r>
          </a:p>
          <a:p>
            <a:pPr lvl="1">
              <a:lnSpc>
                <a:spcPct val="110000"/>
              </a:lnSpc>
              <a:spcBef>
                <a:spcPts val="0"/>
              </a:spcBef>
              <a:spcAft>
                <a:spcPts val="600"/>
              </a:spcAft>
            </a:pPr>
            <a:r>
              <a:rPr lang="en-US" dirty="0"/>
              <a:t>In general, favorable developments affecting cash flows would result in increases in stock price, and unfavorable developments would result in decreases (Mizik and Jacobson 2004). </a:t>
            </a:r>
          </a:p>
          <a:p>
            <a:pPr lvl="1">
              <a:lnSpc>
                <a:spcPct val="110000"/>
              </a:lnSpc>
              <a:spcBef>
                <a:spcPts val="0"/>
              </a:spcBef>
              <a:spcAft>
                <a:spcPts val="600"/>
              </a:spcAft>
            </a:pPr>
            <a:r>
              <a:rPr lang="en-US" dirty="0"/>
              <a:t>That is, all else equal, the stock market should reward firms with higher stock prices as “good news” about marketing becomes available. In contrast, “bad news” about marketing should have the opposite effect. </a:t>
            </a:r>
          </a:p>
          <a:p>
            <a:pPr lvl="1">
              <a:lnSpc>
                <a:spcPct val="110000"/>
              </a:lnSpc>
              <a:spcBef>
                <a:spcPts val="0"/>
              </a:spcBef>
              <a:spcAft>
                <a:spcPts val="600"/>
              </a:spcAft>
            </a:pPr>
            <a:r>
              <a:rPr lang="en-US" dirty="0"/>
              <a:t>In other words, stock market valuation should be in sync with product-market valuation—actions that drive value in product markets should also drive firm value. </a:t>
            </a:r>
          </a:p>
          <a:p>
            <a:pPr>
              <a:lnSpc>
                <a:spcPct val="110000"/>
              </a:lnSpc>
              <a:spcBef>
                <a:spcPts val="0"/>
              </a:spcBef>
              <a:spcAft>
                <a:spcPts val="600"/>
              </a:spcAft>
            </a:pPr>
            <a:endParaRPr lang="en-US" dirty="0"/>
          </a:p>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5</a:t>
            </a:fld>
            <a:endParaRPr lang="en-US"/>
          </a:p>
        </p:txBody>
      </p:sp>
      <p:sp>
        <p:nvSpPr>
          <p:cNvPr id="5" name="Title 1"/>
          <p:cNvSpPr txBox="1">
            <a:spLocks/>
          </p:cNvSpPr>
          <p:nvPr/>
        </p:nvSpPr>
        <p:spPr>
          <a:xfrm>
            <a:off x="755374" y="1"/>
            <a:ext cx="7768866" cy="9042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2800" b="1" dirty="0">
                <a:solidFill>
                  <a:srgbClr val="000000"/>
                </a:solidFill>
                <a:latin typeface="Arial"/>
                <a:ea typeface="ＭＳ Ｐゴシック" charset="0"/>
                <a:cs typeface="Arial"/>
              </a:rPr>
              <a:t>Marketing-Finance Interface</a:t>
            </a:r>
          </a:p>
        </p:txBody>
      </p:sp>
    </p:spTree>
    <p:extLst>
      <p:ext uri="{BB962C8B-B14F-4D97-AF65-F5344CB8AC3E}">
        <p14:creationId xmlns:p14="http://schemas.microsoft.com/office/powerpoint/2010/main" val="3694236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6352E-6E4B-1C4F-B95E-E625D2A7D54F}"/>
              </a:ext>
            </a:extLst>
          </p:cNvPr>
          <p:cNvSpPr>
            <a:spLocks noGrp="1"/>
          </p:cNvSpPr>
          <p:nvPr>
            <p:ph type="title"/>
          </p:nvPr>
        </p:nvSpPr>
        <p:spPr>
          <a:xfrm>
            <a:off x="727587" y="126000"/>
            <a:ext cx="10626213" cy="1325563"/>
          </a:xfrm>
        </p:spPr>
        <p:txBody>
          <a:bodyPr anchor="t">
            <a:normAutofit/>
          </a:bodyPr>
          <a:lstStyle/>
          <a:p>
            <a:r>
              <a:rPr lang="en-US" sz="2400" b="1" dirty="0">
                <a:solidFill>
                  <a:srgbClr val="000000"/>
                </a:solidFill>
                <a:latin typeface="Arial"/>
                <a:ea typeface="ＭＳ Ｐゴシック" charset="0"/>
                <a:cs typeface="Arial"/>
              </a:rPr>
              <a:t>Journal-based evolution of the marketing-finance interface over time</a:t>
            </a:r>
            <a:endParaRPr lang="en-US" sz="2400" b="1" baseline="30000" dirty="0">
              <a:solidFill>
                <a:srgbClr val="000000"/>
              </a:solidFill>
              <a:latin typeface="Arial"/>
              <a:ea typeface="ＭＳ Ｐゴシック" charset="0"/>
              <a:cs typeface="Arial"/>
            </a:endParaRPr>
          </a:p>
        </p:txBody>
      </p:sp>
      <p:sp>
        <p:nvSpPr>
          <p:cNvPr id="3" name="Textfeld 2">
            <a:extLst>
              <a:ext uri="{FF2B5EF4-FFF2-40B4-BE49-F238E27FC236}">
                <a16:creationId xmlns:a16="http://schemas.microsoft.com/office/drawing/2014/main" id="{A95666CB-63AB-4640-B840-4D2344523366}"/>
              </a:ext>
            </a:extLst>
          </p:cNvPr>
          <p:cNvSpPr txBox="1"/>
          <p:nvPr/>
        </p:nvSpPr>
        <p:spPr>
          <a:xfrm>
            <a:off x="8617907" y="1027134"/>
            <a:ext cx="184731" cy="369332"/>
          </a:xfrm>
          <a:prstGeom prst="rect">
            <a:avLst/>
          </a:prstGeom>
          <a:noFill/>
        </p:spPr>
        <p:txBody>
          <a:bodyPr wrap="square" rtlCol="0">
            <a:spAutoFit/>
          </a:bodyPr>
          <a:lstStyle/>
          <a:p>
            <a:endParaRPr lang="de-DE"/>
          </a:p>
        </p:txBody>
      </p:sp>
      <p:sp>
        <p:nvSpPr>
          <p:cNvPr id="8" name="Foliennummernplatzhalter 8">
            <a:extLst>
              <a:ext uri="{FF2B5EF4-FFF2-40B4-BE49-F238E27FC236}">
                <a16:creationId xmlns:a16="http://schemas.microsoft.com/office/drawing/2014/main" id="{27CD6E53-8173-9F42-8D13-97E6F37660C8}"/>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6</a:t>
            </a:fld>
            <a:endParaRPr lang="en-US">
              <a:solidFill>
                <a:schemeClr val="bg1"/>
              </a:solidFill>
              <a:latin typeface="Arial" panose="020B0604020202020204" pitchFamily="34" charset="0"/>
              <a:cs typeface="Arial" panose="020B0604020202020204" pitchFamily="34" charset="0"/>
            </a:endParaRPr>
          </a:p>
        </p:txBody>
      </p:sp>
      <p:graphicFrame>
        <p:nvGraphicFramePr>
          <p:cNvPr id="6" name="Diagramm 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306645310"/>
              </p:ext>
            </p:extLst>
          </p:nvPr>
        </p:nvGraphicFramePr>
        <p:xfrm>
          <a:off x="752072" y="2116709"/>
          <a:ext cx="7865835" cy="40266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a:extLst>
              <a:ext uri="{FF2B5EF4-FFF2-40B4-BE49-F238E27FC236}">
                <a16:creationId xmlns:a16="http://schemas.microsoft.com/office/drawing/2014/main" id="{B299BEE5-B47F-F54D-8C69-DEEF954B96E8}"/>
              </a:ext>
            </a:extLst>
          </p:cNvPr>
          <p:cNvSpPr txBox="1"/>
          <p:nvPr/>
        </p:nvSpPr>
        <p:spPr>
          <a:xfrm>
            <a:off x="803275" y="1628775"/>
            <a:ext cx="952653" cy="400110"/>
          </a:xfrm>
          <a:prstGeom prst="rect">
            <a:avLst/>
          </a:prstGeom>
          <a:noFill/>
        </p:spPr>
        <p:txBody>
          <a:bodyPr wrap="none" lIns="90000" rtlCol="0">
            <a:spAutoFit/>
          </a:bodyPr>
          <a:lstStyle/>
          <a:p>
            <a:r>
              <a:rPr lang="en-US" sz="2000" b="1">
                <a:solidFill>
                  <a:srgbClr val="000000"/>
                </a:solidFill>
                <a:latin typeface="Arial"/>
                <a:cs typeface="Arial"/>
              </a:rPr>
              <a:t>Chart*</a:t>
            </a:r>
          </a:p>
        </p:txBody>
      </p:sp>
      <p:cxnSp>
        <p:nvCxnSpPr>
          <p:cNvPr id="11" name="Gerade Verbindung 10">
            <a:extLst>
              <a:ext uri="{FF2B5EF4-FFF2-40B4-BE49-F238E27FC236}">
                <a16:creationId xmlns:a16="http://schemas.microsoft.com/office/drawing/2014/main" id="{F96EEAEA-4806-E943-9310-A2E93D0825FA}"/>
              </a:ext>
            </a:extLst>
          </p:cNvPr>
          <p:cNvCxnSpPr>
            <a:cxnSpLocks/>
          </p:cNvCxnSpPr>
          <p:nvPr/>
        </p:nvCxnSpPr>
        <p:spPr>
          <a:xfrm>
            <a:off x="803275" y="1970672"/>
            <a:ext cx="7754938"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feld 11">
            <a:extLst>
              <a:ext uri="{FF2B5EF4-FFF2-40B4-BE49-F238E27FC236}">
                <a16:creationId xmlns:a16="http://schemas.microsoft.com/office/drawing/2014/main" id="{BF401599-165A-6748-8D44-AF8EF7508C4C}"/>
              </a:ext>
            </a:extLst>
          </p:cNvPr>
          <p:cNvSpPr txBox="1"/>
          <p:nvPr/>
        </p:nvSpPr>
        <p:spPr>
          <a:xfrm>
            <a:off x="8861108" y="1628775"/>
            <a:ext cx="1821481" cy="400110"/>
          </a:xfrm>
          <a:prstGeom prst="rect">
            <a:avLst/>
          </a:prstGeom>
          <a:noFill/>
        </p:spPr>
        <p:txBody>
          <a:bodyPr wrap="none" lIns="90000" rtlCol="0">
            <a:spAutoFit/>
          </a:bodyPr>
          <a:lstStyle/>
          <a:p>
            <a:r>
              <a:rPr lang="en-US" sz="2000" b="1">
                <a:solidFill>
                  <a:srgbClr val="000000"/>
                </a:solidFill>
                <a:latin typeface="Arial"/>
                <a:cs typeface="Arial"/>
              </a:rPr>
              <a:t>Observations</a:t>
            </a:r>
          </a:p>
        </p:txBody>
      </p:sp>
      <p:cxnSp>
        <p:nvCxnSpPr>
          <p:cNvPr id="13" name="Gerade Verbindung 12">
            <a:extLst>
              <a:ext uri="{FF2B5EF4-FFF2-40B4-BE49-F238E27FC236}">
                <a16:creationId xmlns:a16="http://schemas.microsoft.com/office/drawing/2014/main" id="{DE12D44A-E845-6149-A299-3AD440CD2E2A}"/>
              </a:ext>
            </a:extLst>
          </p:cNvPr>
          <p:cNvCxnSpPr>
            <a:cxnSpLocks/>
          </p:cNvCxnSpPr>
          <p:nvPr/>
        </p:nvCxnSpPr>
        <p:spPr>
          <a:xfrm>
            <a:off x="8861108" y="1970672"/>
            <a:ext cx="2492692"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hteck 16">
            <a:extLst>
              <a:ext uri="{FF2B5EF4-FFF2-40B4-BE49-F238E27FC236}">
                <a16:creationId xmlns:a16="http://schemas.microsoft.com/office/drawing/2014/main" id="{8898B37F-1367-A44D-95A4-4FA338DF5CD4}"/>
              </a:ext>
            </a:extLst>
          </p:cNvPr>
          <p:cNvSpPr/>
          <p:nvPr/>
        </p:nvSpPr>
        <p:spPr>
          <a:xfrm>
            <a:off x="8861108" y="2228183"/>
            <a:ext cx="2492692" cy="3031599"/>
          </a:xfrm>
          <a:prstGeom prst="rect">
            <a:avLst/>
          </a:prstGeom>
          <a:solidFill>
            <a:schemeClr val="bg1">
              <a:alpha val="78000"/>
            </a:schemeClr>
          </a:solidFill>
        </p:spPr>
        <p:txBody>
          <a:bodyPr wrap="square">
            <a:spAutoFit/>
          </a:bodyPr>
          <a:lstStyle/>
          <a:p>
            <a:pPr marL="174625" lvl="1" indent="-174625">
              <a:spcAft>
                <a:spcPts val="600"/>
              </a:spcAft>
              <a:buFont typeface="Arial"/>
              <a:buChar char="•"/>
            </a:pPr>
            <a:r>
              <a:rPr lang="en-US" sz="1600">
                <a:latin typeface="Arial" panose="020B0604020202020204" pitchFamily="34" charset="0"/>
                <a:cs typeface="Arial" panose="020B0604020202020204" pitchFamily="34" charset="0"/>
              </a:rPr>
              <a:t>General upward trend</a:t>
            </a:r>
          </a:p>
          <a:p>
            <a:pPr marL="177800" indent="-177800">
              <a:spcAft>
                <a:spcPts val="600"/>
              </a:spcAft>
              <a:buFont typeface="Arial"/>
              <a:buChar char="•"/>
            </a:pPr>
            <a:r>
              <a:rPr lang="en-CA" sz="1600">
                <a:latin typeface="Arial"/>
                <a:cs typeface="Arial"/>
              </a:rPr>
              <a:t>Majority in marketing outlets with strong managerial focus (</a:t>
            </a:r>
            <a:r>
              <a:rPr lang="en-CA" sz="1600" i="1">
                <a:latin typeface="Arial"/>
                <a:cs typeface="Arial"/>
              </a:rPr>
              <a:t>JM</a:t>
            </a:r>
            <a:r>
              <a:rPr lang="en-CA" sz="1600">
                <a:latin typeface="Arial"/>
                <a:cs typeface="Arial"/>
              </a:rPr>
              <a:t>, </a:t>
            </a:r>
            <a:r>
              <a:rPr lang="en-CA" sz="1600" i="1">
                <a:latin typeface="Arial"/>
                <a:cs typeface="Arial"/>
              </a:rPr>
              <a:t>JAMS</a:t>
            </a:r>
            <a:r>
              <a:rPr lang="en-CA" sz="1600">
                <a:latin typeface="Arial"/>
                <a:cs typeface="Arial"/>
              </a:rPr>
              <a:t>)</a:t>
            </a:r>
          </a:p>
          <a:p>
            <a:pPr marL="177800" indent="-177800">
              <a:spcAft>
                <a:spcPts val="600"/>
              </a:spcAft>
              <a:buFont typeface="Arial"/>
              <a:buChar char="•"/>
            </a:pPr>
            <a:r>
              <a:rPr lang="en-CA" sz="1600">
                <a:latin typeface="Arial"/>
                <a:cs typeface="Arial"/>
              </a:rPr>
              <a:t>59 studies outside of marketing, with largest share in the foundational field of finance </a:t>
            </a:r>
          </a:p>
          <a:p>
            <a:pPr marL="174625" lvl="1" indent="-174625">
              <a:spcAft>
                <a:spcPts val="600"/>
              </a:spcAft>
              <a:buFont typeface="Arial"/>
              <a:buChar char="•"/>
            </a:pPr>
            <a:endParaRPr lang="en-US" sz="1600">
              <a:latin typeface="Arial" panose="020B060402020202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76A8CB73-A5E3-0547-90DA-84023A1EB098}"/>
              </a:ext>
            </a:extLst>
          </p:cNvPr>
          <p:cNvSpPr txBox="1"/>
          <p:nvPr/>
        </p:nvSpPr>
        <p:spPr>
          <a:xfrm>
            <a:off x="803275" y="6221649"/>
            <a:ext cx="4895892" cy="21544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*The year 2020 was not included in the chart due to partial count (deadline for inclusion: April 30, 2020).</a:t>
            </a:r>
          </a:p>
        </p:txBody>
      </p:sp>
    </p:spTree>
    <p:extLst>
      <p:ext uri="{BB962C8B-B14F-4D97-AF65-F5344CB8AC3E}">
        <p14:creationId xmlns:p14="http://schemas.microsoft.com/office/powerpoint/2010/main" val="120719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6352E-6E4B-1C4F-B95E-E625D2A7D54F}"/>
              </a:ext>
            </a:extLst>
          </p:cNvPr>
          <p:cNvSpPr>
            <a:spLocks noGrp="1"/>
          </p:cNvSpPr>
          <p:nvPr>
            <p:ph type="title"/>
          </p:nvPr>
        </p:nvSpPr>
        <p:spPr>
          <a:xfrm>
            <a:off x="250522" y="443859"/>
            <a:ext cx="12279682" cy="1427164"/>
          </a:xfrm>
        </p:spPr>
        <p:txBody>
          <a:bodyPr anchor="t">
            <a:normAutofit/>
          </a:bodyPr>
          <a:lstStyle/>
          <a:p>
            <a:r>
              <a:rPr lang="en-US" sz="2800" b="1" dirty="0">
                <a:solidFill>
                  <a:srgbClr val="000000"/>
                </a:solidFill>
                <a:latin typeface="Arial"/>
                <a:ea typeface="ＭＳ Ｐゴシック" charset="0"/>
                <a:cs typeface="Arial"/>
              </a:rPr>
              <a:t>Method-based evolution of the marketing-finance interface over time </a:t>
            </a:r>
          </a:p>
        </p:txBody>
      </p:sp>
      <p:sp>
        <p:nvSpPr>
          <p:cNvPr id="3" name="Textfeld 2">
            <a:extLst>
              <a:ext uri="{FF2B5EF4-FFF2-40B4-BE49-F238E27FC236}">
                <a16:creationId xmlns:a16="http://schemas.microsoft.com/office/drawing/2014/main" id="{A95666CB-63AB-4640-B840-4D2344523366}"/>
              </a:ext>
            </a:extLst>
          </p:cNvPr>
          <p:cNvSpPr txBox="1"/>
          <p:nvPr/>
        </p:nvSpPr>
        <p:spPr>
          <a:xfrm>
            <a:off x="8617907" y="1027134"/>
            <a:ext cx="184731" cy="369332"/>
          </a:xfrm>
          <a:prstGeom prst="rect">
            <a:avLst/>
          </a:prstGeom>
          <a:noFill/>
        </p:spPr>
        <p:txBody>
          <a:bodyPr wrap="square" rtlCol="0">
            <a:spAutoFit/>
          </a:bodyPr>
          <a:lstStyle/>
          <a:p>
            <a:endParaRPr lang="de-DE"/>
          </a:p>
        </p:txBody>
      </p:sp>
      <p:sp>
        <p:nvSpPr>
          <p:cNvPr id="8" name="Foliennummernplatzhalter 8">
            <a:extLst>
              <a:ext uri="{FF2B5EF4-FFF2-40B4-BE49-F238E27FC236}">
                <a16:creationId xmlns:a16="http://schemas.microsoft.com/office/drawing/2014/main" id="{27CD6E53-8173-9F42-8D13-97E6F37660C8}"/>
              </a:ext>
            </a:extLst>
          </p:cNvPr>
          <p:cNvSpPr>
            <a:spLocks noGrp="1"/>
          </p:cNvSpPr>
          <p:nvPr>
            <p:ph type="sldNum" sz="quarter" idx="12"/>
          </p:nvPr>
        </p:nvSpPr>
        <p:spPr>
          <a:xfrm>
            <a:off x="9286472" y="6554244"/>
            <a:ext cx="2743200" cy="365125"/>
          </a:xfrm>
        </p:spPr>
        <p:txBody>
          <a:bodyPr/>
          <a:lstStyle/>
          <a:p>
            <a:fld id="{48F63A3B-78C7-47BE-AE5E-E10140E04643}" type="slidenum">
              <a:rPr lang="en-US" smtClean="0">
                <a:solidFill>
                  <a:schemeClr val="bg1"/>
                </a:solidFill>
                <a:latin typeface="Arial" panose="020B0604020202020204" pitchFamily="34" charset="0"/>
                <a:cs typeface="Arial" panose="020B0604020202020204" pitchFamily="34" charset="0"/>
              </a:rPr>
              <a:t>7</a:t>
            </a:fld>
            <a:endParaRPr lang="en-US">
              <a:solidFill>
                <a:schemeClr val="bg1"/>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B299BEE5-B47F-F54D-8C69-DEEF954B96E8}"/>
              </a:ext>
            </a:extLst>
          </p:cNvPr>
          <p:cNvSpPr txBox="1"/>
          <p:nvPr/>
        </p:nvSpPr>
        <p:spPr>
          <a:xfrm>
            <a:off x="803275" y="1628775"/>
            <a:ext cx="952653" cy="400110"/>
          </a:xfrm>
          <a:prstGeom prst="rect">
            <a:avLst/>
          </a:prstGeom>
          <a:noFill/>
        </p:spPr>
        <p:txBody>
          <a:bodyPr wrap="none" lIns="90000" rtlCol="0">
            <a:spAutoFit/>
          </a:bodyPr>
          <a:lstStyle/>
          <a:p>
            <a:r>
              <a:rPr lang="en-US" sz="2000" b="1" dirty="0">
                <a:solidFill>
                  <a:srgbClr val="000000"/>
                </a:solidFill>
                <a:latin typeface="Arial"/>
                <a:cs typeface="Arial"/>
              </a:rPr>
              <a:t>Chart*</a:t>
            </a:r>
          </a:p>
        </p:txBody>
      </p:sp>
      <p:cxnSp>
        <p:nvCxnSpPr>
          <p:cNvPr id="11" name="Gerade Verbindung 10">
            <a:extLst>
              <a:ext uri="{FF2B5EF4-FFF2-40B4-BE49-F238E27FC236}">
                <a16:creationId xmlns:a16="http://schemas.microsoft.com/office/drawing/2014/main" id="{F96EEAEA-4806-E943-9310-A2E93D0825FA}"/>
              </a:ext>
            </a:extLst>
          </p:cNvPr>
          <p:cNvCxnSpPr>
            <a:cxnSpLocks/>
          </p:cNvCxnSpPr>
          <p:nvPr/>
        </p:nvCxnSpPr>
        <p:spPr>
          <a:xfrm>
            <a:off x="803275" y="1970672"/>
            <a:ext cx="7754938"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feld 11">
            <a:extLst>
              <a:ext uri="{FF2B5EF4-FFF2-40B4-BE49-F238E27FC236}">
                <a16:creationId xmlns:a16="http://schemas.microsoft.com/office/drawing/2014/main" id="{BF401599-165A-6748-8D44-AF8EF7508C4C}"/>
              </a:ext>
            </a:extLst>
          </p:cNvPr>
          <p:cNvSpPr txBox="1"/>
          <p:nvPr/>
        </p:nvSpPr>
        <p:spPr>
          <a:xfrm>
            <a:off x="8881428" y="1628775"/>
            <a:ext cx="1821481" cy="400110"/>
          </a:xfrm>
          <a:prstGeom prst="rect">
            <a:avLst/>
          </a:prstGeom>
          <a:noFill/>
        </p:spPr>
        <p:txBody>
          <a:bodyPr wrap="none" lIns="90000" rtlCol="0">
            <a:spAutoFit/>
          </a:bodyPr>
          <a:lstStyle/>
          <a:p>
            <a:r>
              <a:rPr lang="en-US" sz="2000" b="1">
                <a:solidFill>
                  <a:srgbClr val="000000"/>
                </a:solidFill>
                <a:latin typeface="Arial"/>
                <a:cs typeface="Arial"/>
              </a:rPr>
              <a:t>Observations</a:t>
            </a:r>
          </a:p>
        </p:txBody>
      </p:sp>
      <p:cxnSp>
        <p:nvCxnSpPr>
          <p:cNvPr id="13" name="Gerade Verbindung 12">
            <a:extLst>
              <a:ext uri="{FF2B5EF4-FFF2-40B4-BE49-F238E27FC236}">
                <a16:creationId xmlns:a16="http://schemas.microsoft.com/office/drawing/2014/main" id="{DE12D44A-E845-6149-A299-3AD440CD2E2A}"/>
              </a:ext>
            </a:extLst>
          </p:cNvPr>
          <p:cNvCxnSpPr>
            <a:cxnSpLocks/>
          </p:cNvCxnSpPr>
          <p:nvPr/>
        </p:nvCxnSpPr>
        <p:spPr>
          <a:xfrm>
            <a:off x="8881428" y="1970672"/>
            <a:ext cx="2472372" cy="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chteck 16">
            <a:extLst>
              <a:ext uri="{FF2B5EF4-FFF2-40B4-BE49-F238E27FC236}">
                <a16:creationId xmlns:a16="http://schemas.microsoft.com/office/drawing/2014/main" id="{8898B37F-1367-A44D-95A4-4FA338DF5CD4}"/>
              </a:ext>
            </a:extLst>
          </p:cNvPr>
          <p:cNvSpPr/>
          <p:nvPr/>
        </p:nvSpPr>
        <p:spPr>
          <a:xfrm>
            <a:off x="8881427" y="2228183"/>
            <a:ext cx="2507297" cy="3200876"/>
          </a:xfrm>
          <a:prstGeom prst="rect">
            <a:avLst/>
          </a:prstGeom>
          <a:solidFill>
            <a:schemeClr val="bg1">
              <a:alpha val="78000"/>
            </a:schemeClr>
          </a:solidFill>
        </p:spPr>
        <p:txBody>
          <a:bodyPr wrap="square">
            <a:spAutoFit/>
          </a:bodyPr>
          <a:lstStyle/>
          <a:p>
            <a:pPr marL="174625" lvl="1" indent="-174625">
              <a:spcAft>
                <a:spcPts val="600"/>
              </a:spcAft>
              <a:buFont typeface="Arial"/>
              <a:buChar char="•"/>
            </a:pPr>
            <a:r>
              <a:rPr lang="en-US" sz="1600" dirty="0">
                <a:latin typeface="Arial" panose="020B0604020202020204" pitchFamily="34" charset="0"/>
                <a:cs typeface="Arial" panose="020B0604020202020204" pitchFamily="34" charset="0"/>
              </a:rPr>
              <a:t>Event studies, firm-value level models (mostly Tobin‘s q) and stock return response models with largest use</a:t>
            </a:r>
          </a:p>
          <a:p>
            <a:pPr marL="174625" lvl="1" indent="-174625">
              <a:spcAft>
                <a:spcPts val="600"/>
              </a:spcAft>
              <a:buFont typeface="Arial"/>
              <a:buChar char="•"/>
            </a:pPr>
            <a:r>
              <a:rPr lang="en-US" sz="1600" dirty="0">
                <a:latin typeface="Arial" panose="020B0604020202020204" pitchFamily="34" charset="0"/>
                <a:cs typeface="Arial" panose="020B0604020202020204" pitchFamily="34" charset="0"/>
              </a:rPr>
              <a:t>Less focus on persistence modeling and portfolio studies</a:t>
            </a:r>
          </a:p>
          <a:p>
            <a:pPr marL="174625" lvl="1" indent="-174625">
              <a:spcAft>
                <a:spcPts val="600"/>
              </a:spcAft>
              <a:buFont typeface="Arial"/>
              <a:buChar char="•"/>
            </a:pPr>
            <a:r>
              <a:rPr lang="en-US" sz="1600" dirty="0">
                <a:latin typeface="Arial" panose="020B0604020202020204" pitchFamily="34" charset="0"/>
                <a:cs typeface="Arial" panose="020B0604020202020204" pitchFamily="34" charset="0"/>
              </a:rPr>
              <a:t>Trend towards models with other performance outcomes and feedback models</a:t>
            </a:r>
            <a:endParaRPr lang="en-US" sz="1600" dirty="0">
              <a:latin typeface="Arial"/>
              <a:cs typeface="Arial"/>
            </a:endParaRPr>
          </a:p>
        </p:txBody>
      </p:sp>
      <p:sp>
        <p:nvSpPr>
          <p:cNvPr id="18" name="Textfeld 17">
            <a:extLst>
              <a:ext uri="{FF2B5EF4-FFF2-40B4-BE49-F238E27FC236}">
                <a16:creationId xmlns:a16="http://schemas.microsoft.com/office/drawing/2014/main" id="{76A8CB73-A5E3-0547-90DA-84023A1EB098}"/>
              </a:ext>
            </a:extLst>
          </p:cNvPr>
          <p:cNvSpPr txBox="1"/>
          <p:nvPr/>
        </p:nvSpPr>
        <p:spPr>
          <a:xfrm>
            <a:off x="803275" y="6221649"/>
            <a:ext cx="4895892" cy="215444"/>
          </a:xfrm>
          <a:prstGeom prst="rect">
            <a:avLst/>
          </a:prstGeom>
          <a:noFill/>
        </p:spPr>
        <p:txBody>
          <a:bodyPr wrap="none" rtlCol="0">
            <a:spAutoFit/>
          </a:bodyPr>
          <a:lstStyle/>
          <a:p>
            <a:r>
              <a:rPr lang="en-US" sz="800">
                <a:latin typeface="Arial" panose="020B0604020202020204" pitchFamily="34" charset="0"/>
                <a:cs typeface="Arial" panose="020B0604020202020204" pitchFamily="34" charset="0"/>
              </a:rPr>
              <a:t>*The year 2020 was not included in the chart due to partial count (deadline for inclusion: April 30, 2020).</a:t>
            </a:r>
          </a:p>
        </p:txBody>
      </p:sp>
      <p:graphicFrame>
        <p:nvGraphicFramePr>
          <p:cNvPr id="14" name="Diagramm 13">
            <a:extLst>
              <a:ext uri="{FF2B5EF4-FFF2-40B4-BE49-F238E27FC236}">
                <a16:creationId xmlns:a16="http://schemas.microsoft.com/office/drawing/2014/main" id="{DE0976E7-41DA-544E-92D6-0ADBB3AAFD52}"/>
              </a:ext>
            </a:extLst>
          </p:cNvPr>
          <p:cNvGraphicFramePr>
            <a:graphicFrameLocks/>
          </p:cNvGraphicFramePr>
          <p:nvPr>
            <p:extLst>
              <p:ext uri="{D42A27DB-BD31-4B8C-83A1-F6EECF244321}">
                <p14:modId xmlns:p14="http://schemas.microsoft.com/office/powerpoint/2010/main" val="1302178914"/>
              </p:ext>
            </p:extLst>
          </p:nvPr>
        </p:nvGraphicFramePr>
        <p:xfrm>
          <a:off x="752400" y="2117094"/>
          <a:ext cx="7866000" cy="40284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AD820C34-0BBC-DFA3-230D-6931C50485D4}"/>
              </a:ext>
            </a:extLst>
          </p:cNvPr>
          <p:cNvPicPr>
            <a:picLocks noChangeAspect="1"/>
          </p:cNvPicPr>
          <p:nvPr/>
        </p:nvPicPr>
        <p:blipFill>
          <a:blip r:embed="rId4"/>
          <a:stretch>
            <a:fillRect/>
          </a:stretch>
        </p:blipFill>
        <p:spPr>
          <a:xfrm>
            <a:off x="8710272" y="1396466"/>
            <a:ext cx="3438442" cy="5151566"/>
          </a:xfrm>
          <a:prstGeom prst="rect">
            <a:avLst/>
          </a:prstGeom>
        </p:spPr>
      </p:pic>
    </p:spTree>
    <p:extLst>
      <p:ext uri="{BB962C8B-B14F-4D97-AF65-F5344CB8AC3E}">
        <p14:creationId xmlns:p14="http://schemas.microsoft.com/office/powerpoint/2010/main" val="4165082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54010-CB63-49EA-A1E1-B4BB53FBCB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1189" y="1053049"/>
            <a:ext cx="10197600" cy="5623323"/>
          </a:xfrm>
          <a:prstGeom prst="rect">
            <a:avLst/>
          </a:prstGeom>
          <a:noFill/>
          <a:ln>
            <a:solidFill>
              <a:schemeClr val="tx1">
                <a:lumMod val="95000"/>
                <a:lumOff val="5000"/>
              </a:schemeClr>
            </a:solidFill>
          </a:ln>
        </p:spPr>
      </p:pic>
      <p:sp>
        <p:nvSpPr>
          <p:cNvPr id="4" name="Text Box 2">
            <a:extLst>
              <a:ext uri="{FF2B5EF4-FFF2-40B4-BE49-F238E27FC236}">
                <a16:creationId xmlns:a16="http://schemas.microsoft.com/office/drawing/2014/main" id="{7B204AC9-27B7-440C-94C1-D17FD1D6AA76}"/>
              </a:ext>
            </a:extLst>
          </p:cNvPr>
          <p:cNvSpPr txBox="1">
            <a:spLocks noChangeArrowheads="1"/>
          </p:cNvSpPr>
          <p:nvPr/>
        </p:nvSpPr>
        <p:spPr bwMode="auto">
          <a:xfrm>
            <a:off x="1648319" y="290440"/>
            <a:ext cx="9562476" cy="45878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lnSpc>
                <a:spcPct val="107000"/>
              </a:lnSpc>
              <a:spcBef>
                <a:spcPts val="0"/>
              </a:spcBef>
              <a:spcAft>
                <a:spcPts val="800"/>
              </a:spcAft>
            </a:pPr>
            <a:r>
              <a:rPr lang="en-US" sz="2400" b="1" dirty="0">
                <a:effectLst/>
                <a:latin typeface="Arial" panose="020B0604020202020204" pitchFamily="34" charset="0"/>
                <a:ea typeface="SimSun" panose="02010600030101010101" pitchFamily="2" charset="-122"/>
                <a:cs typeface="Arial" panose="020B0604020202020204" pitchFamily="34" charset="0"/>
              </a:rPr>
              <a:t>Marketing and Firm Value (Source: Joshi and Hanssens 2010</a:t>
            </a:r>
            <a:r>
              <a:rPr lang="en-US" sz="2400" dirty="0">
                <a:effectLst/>
                <a:latin typeface="Arial" panose="020B0604020202020204" pitchFamily="34" charset="0"/>
                <a:ea typeface="SimSun" panose="02010600030101010101" pitchFamily="2" charset="-122"/>
                <a:cs typeface="Arial" panose="020B0604020202020204" pitchFamily="34" charset="0"/>
              </a:rPr>
              <a:t>)</a:t>
            </a:r>
          </a:p>
        </p:txBody>
      </p:sp>
    </p:spTree>
    <p:extLst>
      <p:ext uri="{BB962C8B-B14F-4D97-AF65-F5344CB8AC3E}">
        <p14:creationId xmlns:p14="http://schemas.microsoft.com/office/powerpoint/2010/main" val="215431919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4055</TotalTime>
  <Words>3920</Words>
  <Application>Microsoft Office PowerPoint</Application>
  <PresentationFormat>Widescreen</PresentationFormat>
  <Paragraphs>348</Paragraphs>
  <Slides>27</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Times New Roman</vt:lpstr>
      <vt:lpstr>Wingdings</vt:lpstr>
      <vt:lpstr>Office</vt:lpstr>
      <vt:lpstr>1_Office</vt:lpstr>
      <vt:lpstr>PowerPoint Presentation</vt:lpstr>
      <vt:lpstr>The need for an updated “marketing–finance interface”:The managerial gap</vt:lpstr>
      <vt:lpstr>The need for an updated “marketing–finance interface” review article (3):  A new business and marketing landscape </vt:lpstr>
      <vt:lpstr>Typical Research Questions </vt:lpstr>
      <vt:lpstr>Marketing-Finance Interface</vt:lpstr>
      <vt:lpstr>PowerPoint Presentation</vt:lpstr>
      <vt:lpstr>Journal-based evolution of the marketing-finance interface over time</vt:lpstr>
      <vt:lpstr>Method-based evolution of the marketing-finance interface over time </vt:lpstr>
      <vt:lpstr>PowerPoint Presentation</vt:lpstr>
      <vt:lpstr>Generalizable results – quantitative synthesis</vt:lpstr>
      <vt:lpstr>Brand Equity and Firm Value   </vt:lpstr>
      <vt:lpstr>Empirical Results on Returns: Value of $1000 invested (over a 10-year period)</vt:lpstr>
      <vt:lpstr>How about Marketing Overall and Firm Value?</vt:lpstr>
      <vt:lpstr>PowerPoint Presentation</vt:lpstr>
      <vt:lpstr>PowerPoint Presentation</vt:lpstr>
      <vt:lpstr>Customer Satisfaction and Firm Value (Source: Fornell et al. 2016)</vt:lpstr>
      <vt:lpstr>PowerPoint Presentation</vt:lpstr>
      <vt:lpstr>PowerPoint Presentation</vt:lpstr>
      <vt:lpstr>PowerPoint Presentation</vt:lpstr>
      <vt:lpstr>How about firm value impacting marketing decisions?  Feedback effects </vt:lpstr>
      <vt:lpstr>PowerPoint Presentation</vt:lpstr>
      <vt:lpstr>PowerPoint Presentation</vt:lpstr>
      <vt:lpstr>Back up Slides</vt:lpstr>
      <vt:lpstr>RQ 1: Categorization of metrics into marketing-finance framework </vt:lpstr>
      <vt:lpstr> Generalizable results  </vt:lpstr>
      <vt:lpstr>Generalizable results</vt:lpstr>
      <vt:lpstr>PowerPoint Presentation</vt:lpstr>
    </vt:vector>
  </TitlesOfParts>
  <Company>Universität zu Köln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debora schiffer</dc:creator>
  <cp:lastModifiedBy>Amber Stronk</cp:lastModifiedBy>
  <cp:revision>519</cp:revision>
  <cp:lastPrinted>2020-10-16T10:16:02Z</cp:lastPrinted>
  <dcterms:created xsi:type="dcterms:W3CDTF">2017-04-11T15:02:11Z</dcterms:created>
  <dcterms:modified xsi:type="dcterms:W3CDTF">2023-01-30T20:55:37Z</dcterms:modified>
</cp:coreProperties>
</file>